
<file path=[Content_Types].xml><?xml version="1.0" encoding="utf-8"?>
<Types xmlns="http://schemas.openxmlformats.org/package/2006/content-types">
  <Default Extension="Default" ContentType="image/png"/>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4"/>
    <p:sldMasterId id="2147483832" r:id="rId5"/>
    <p:sldMasterId id="2147483801" r:id="rId6"/>
  </p:sldMasterIdLst>
  <p:notesMasterIdLst>
    <p:notesMasterId r:id="rId58"/>
  </p:notesMasterIdLst>
  <p:handoutMasterIdLst>
    <p:handoutMasterId r:id="rId59"/>
  </p:handoutMasterIdLst>
  <p:sldIdLst>
    <p:sldId id="256" r:id="rId7"/>
    <p:sldId id="257" r:id="rId8"/>
    <p:sldId id="2076137228" r:id="rId9"/>
    <p:sldId id="10050" r:id="rId10"/>
    <p:sldId id="10051" r:id="rId11"/>
    <p:sldId id="2076137224" r:id="rId12"/>
    <p:sldId id="2076137225" r:id="rId13"/>
    <p:sldId id="2076137226" r:id="rId14"/>
    <p:sldId id="2076137227" r:id="rId15"/>
    <p:sldId id="2076137253" r:id="rId16"/>
    <p:sldId id="2076137254" r:id="rId17"/>
    <p:sldId id="2076137274" r:id="rId18"/>
    <p:sldId id="2076137276" r:id="rId19"/>
    <p:sldId id="2076137275" r:id="rId20"/>
    <p:sldId id="2076137229" r:id="rId21"/>
    <p:sldId id="2076137269" r:id="rId22"/>
    <p:sldId id="2076137270" r:id="rId23"/>
    <p:sldId id="2076137271" r:id="rId24"/>
    <p:sldId id="2076137272" r:id="rId25"/>
    <p:sldId id="2134804990" r:id="rId26"/>
    <p:sldId id="2076137263" r:id="rId27"/>
    <p:sldId id="2076137220" r:id="rId28"/>
    <p:sldId id="10058" r:id="rId29"/>
    <p:sldId id="10055" r:id="rId30"/>
    <p:sldId id="10033" r:id="rId31"/>
    <p:sldId id="10052" r:id="rId32"/>
    <p:sldId id="2076137218" r:id="rId33"/>
    <p:sldId id="2076137219" r:id="rId34"/>
    <p:sldId id="2076137256" r:id="rId35"/>
    <p:sldId id="2076137247" r:id="rId36"/>
    <p:sldId id="2076137248" r:id="rId37"/>
    <p:sldId id="1921" r:id="rId38"/>
    <p:sldId id="2076137232" r:id="rId39"/>
    <p:sldId id="2076137233" r:id="rId40"/>
    <p:sldId id="2076137234" r:id="rId41"/>
    <p:sldId id="2076137235" r:id="rId42"/>
    <p:sldId id="2005" r:id="rId43"/>
    <p:sldId id="2076137241" r:id="rId44"/>
    <p:sldId id="2076137237" r:id="rId45"/>
    <p:sldId id="2076137240" r:id="rId46"/>
    <p:sldId id="2076137238" r:id="rId47"/>
    <p:sldId id="2076137239" r:id="rId48"/>
    <p:sldId id="2006" r:id="rId49"/>
    <p:sldId id="2076137264" r:id="rId50"/>
    <p:sldId id="10049" r:id="rId51"/>
    <p:sldId id="2076137266" r:id="rId52"/>
    <p:sldId id="2076137267" r:id="rId53"/>
    <p:sldId id="2076137268" r:id="rId54"/>
    <p:sldId id="2076137244" r:id="rId55"/>
    <p:sldId id="2076137245" r:id="rId56"/>
    <p:sldId id="2076137277" r:id="rId57"/>
  </p:sldIdLst>
  <p:sldSz cx="12192000" cy="6858000"/>
  <p:notesSz cx="6858000" cy="3562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6F201E94-119A-3AB0-099D-057166DBF2C6}" name="Michael Venables" initials="MV" userId="S::michael@reddoorcollaborative.com::79085841-8915-4cac-bb8d-8c27ec1fb837"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E8FF"/>
    <a:srgbClr val="0078D4"/>
    <a:srgbClr val="737373"/>
    <a:srgbClr val="243A5E"/>
    <a:srgbClr val="4FE7FF"/>
    <a:srgbClr val="50E6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2A95BE-33F6-754E-9BFC-254AFC4CB828}" v="67" dt="2021-02-10T15:33:59.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6"/>
    <p:restoredTop sz="89314"/>
  </p:normalViewPr>
  <p:slideViewPr>
    <p:cSldViewPr snapToGrid="0">
      <p:cViewPr varScale="1">
        <p:scale>
          <a:sx n="103" d="100"/>
          <a:sy n="103" d="100"/>
        </p:scale>
        <p:origin x="200" y="3144"/>
      </p:cViewPr>
      <p:guideLst>
        <p:guide orient="horz" pos="2160"/>
        <p:guide pos="3840"/>
      </p:guideLst>
    </p:cSldViewPr>
  </p:slideViewPr>
  <p:notesTextViewPr>
    <p:cViewPr>
      <p:scale>
        <a:sx n="1" d="1"/>
        <a:sy n="1" d="1"/>
      </p:scale>
      <p:origin x="0" y="0"/>
    </p:cViewPr>
  </p:notesTextViewPr>
  <p:notesViewPr>
    <p:cSldViewPr snapToGrid="0">
      <p:cViewPr varScale="1">
        <p:scale>
          <a:sx n="282" d="100"/>
          <a:sy n="282" d="100"/>
        </p:scale>
        <p:origin x="176" y="9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 Id="rId67" Type="http://schemas.microsoft.com/office/2018/10/relationships/authors" Targe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Segan" userId="37b61812-dc74-48d3-be79-eb3ac7b41f09" providerId="ADAL" clId="{F72A95BE-33F6-754E-9BFC-254AFC4CB828}"/>
    <pc:docChg chg="undo custSel addSld delSld modSld">
      <pc:chgData name="Daniel Segan" userId="37b61812-dc74-48d3-be79-eb3ac7b41f09" providerId="ADAL" clId="{F72A95BE-33F6-754E-9BFC-254AFC4CB828}" dt="2021-02-10T15:34:14.825" v="38" actId="14100"/>
      <pc:docMkLst>
        <pc:docMk/>
      </pc:docMkLst>
      <pc:sldChg chg="addSp delSp modSp mod">
        <pc:chgData name="Daniel Segan" userId="37b61812-dc74-48d3-be79-eb3ac7b41f09" providerId="ADAL" clId="{F72A95BE-33F6-754E-9BFC-254AFC4CB828}" dt="2021-02-10T15:28:45.553" v="4" actId="1076"/>
        <pc:sldMkLst>
          <pc:docMk/>
          <pc:sldMk cId="3349683662" sldId="256"/>
        </pc:sldMkLst>
        <pc:spChg chg="del">
          <ac:chgData name="Daniel Segan" userId="37b61812-dc74-48d3-be79-eb3ac7b41f09" providerId="ADAL" clId="{F72A95BE-33F6-754E-9BFC-254AFC4CB828}" dt="2021-02-10T15:28:22.097" v="0" actId="478"/>
          <ac:spMkLst>
            <pc:docMk/>
            <pc:sldMk cId="3349683662" sldId="256"/>
            <ac:spMk id="11" creationId="{5216733E-C728-BD41-840D-4CD411B6CF17}"/>
          </ac:spMkLst>
        </pc:spChg>
        <pc:picChg chg="add mod">
          <ac:chgData name="Daniel Segan" userId="37b61812-dc74-48d3-be79-eb3ac7b41f09" providerId="ADAL" clId="{F72A95BE-33F6-754E-9BFC-254AFC4CB828}" dt="2021-02-10T15:28:45.553" v="4" actId="1076"/>
          <ac:picMkLst>
            <pc:docMk/>
            <pc:sldMk cId="3349683662" sldId="256"/>
            <ac:picMk id="4" creationId="{79C6ED6D-3033-CA47-AB62-1E52DAA18F1F}"/>
          </ac:picMkLst>
        </pc:picChg>
        <pc:picChg chg="del">
          <ac:chgData name="Daniel Segan" userId="37b61812-dc74-48d3-be79-eb3ac7b41f09" providerId="ADAL" clId="{F72A95BE-33F6-754E-9BFC-254AFC4CB828}" dt="2021-02-10T15:28:23.461" v="1" actId="478"/>
          <ac:picMkLst>
            <pc:docMk/>
            <pc:sldMk cId="3349683662" sldId="256"/>
            <ac:picMk id="9" creationId="{51E4E06D-6C2D-A844-A28F-A90EB03C8D3A}"/>
          </ac:picMkLst>
        </pc:picChg>
      </pc:sldChg>
      <pc:sldChg chg="addSp delSp modSp mod">
        <pc:chgData name="Daniel Segan" userId="37b61812-dc74-48d3-be79-eb3ac7b41f09" providerId="ADAL" clId="{F72A95BE-33F6-754E-9BFC-254AFC4CB828}" dt="2021-02-10T15:31:12.549" v="21"/>
        <pc:sldMkLst>
          <pc:docMk/>
          <pc:sldMk cId="3133147202" sldId="1921"/>
        </pc:sldMkLst>
        <pc:picChg chg="del">
          <ac:chgData name="Daniel Segan" userId="37b61812-dc74-48d3-be79-eb3ac7b41f09" providerId="ADAL" clId="{F72A95BE-33F6-754E-9BFC-254AFC4CB828}" dt="2021-02-10T15:31:09.449" v="20" actId="478"/>
          <ac:picMkLst>
            <pc:docMk/>
            <pc:sldMk cId="3133147202" sldId="1921"/>
            <ac:picMk id="2" creationId="{A81D2CA8-2510-424F-92A6-17D927C33999}"/>
          </ac:picMkLst>
        </pc:picChg>
        <pc:picChg chg="add mod">
          <ac:chgData name="Daniel Segan" userId="37b61812-dc74-48d3-be79-eb3ac7b41f09" providerId="ADAL" clId="{F72A95BE-33F6-754E-9BFC-254AFC4CB828}" dt="2021-02-10T15:31:12.549" v="21"/>
          <ac:picMkLst>
            <pc:docMk/>
            <pc:sldMk cId="3133147202" sldId="1921"/>
            <ac:picMk id="7" creationId="{9FFD6C7A-A920-1342-BDE3-69BE5F8942C7}"/>
          </ac:picMkLst>
        </pc:picChg>
      </pc:sldChg>
      <pc:sldChg chg="del">
        <pc:chgData name="Daniel Segan" userId="37b61812-dc74-48d3-be79-eb3ac7b41f09" providerId="ADAL" clId="{F72A95BE-33F6-754E-9BFC-254AFC4CB828}" dt="2021-02-10T15:28:56.358" v="5" actId="2696"/>
        <pc:sldMkLst>
          <pc:docMk/>
          <pc:sldMk cId="3068777534" sldId="10050"/>
        </pc:sldMkLst>
      </pc:sldChg>
      <pc:sldChg chg="add">
        <pc:chgData name="Daniel Segan" userId="37b61812-dc74-48d3-be79-eb3ac7b41f09" providerId="ADAL" clId="{F72A95BE-33F6-754E-9BFC-254AFC4CB828}" dt="2021-02-10T15:29:04.689" v="6"/>
        <pc:sldMkLst>
          <pc:docMk/>
          <pc:sldMk cId="4053161921" sldId="10050"/>
        </pc:sldMkLst>
      </pc:sldChg>
      <pc:sldChg chg="del">
        <pc:chgData name="Daniel Segan" userId="37b61812-dc74-48d3-be79-eb3ac7b41f09" providerId="ADAL" clId="{F72A95BE-33F6-754E-9BFC-254AFC4CB828}" dt="2021-02-10T15:29:07.269" v="7" actId="2696"/>
        <pc:sldMkLst>
          <pc:docMk/>
          <pc:sldMk cId="209925371" sldId="10051"/>
        </pc:sldMkLst>
      </pc:sldChg>
      <pc:sldChg chg="add">
        <pc:chgData name="Daniel Segan" userId="37b61812-dc74-48d3-be79-eb3ac7b41f09" providerId="ADAL" clId="{F72A95BE-33F6-754E-9BFC-254AFC4CB828}" dt="2021-02-10T15:29:13.162" v="8"/>
        <pc:sldMkLst>
          <pc:docMk/>
          <pc:sldMk cId="3995500606" sldId="10051"/>
        </pc:sldMkLst>
      </pc:sldChg>
      <pc:sldChg chg="addSp delSp modSp mod">
        <pc:chgData name="Daniel Segan" userId="37b61812-dc74-48d3-be79-eb3ac7b41f09" providerId="ADAL" clId="{F72A95BE-33F6-754E-9BFC-254AFC4CB828}" dt="2021-02-10T15:34:14.825" v="38" actId="14100"/>
        <pc:sldMkLst>
          <pc:docMk/>
          <pc:sldMk cId="1185525082" sldId="2076137224"/>
        </pc:sldMkLst>
        <pc:picChg chg="add del mod">
          <ac:chgData name="Daniel Segan" userId="37b61812-dc74-48d3-be79-eb3ac7b41f09" providerId="ADAL" clId="{F72A95BE-33F6-754E-9BFC-254AFC4CB828}" dt="2021-02-10T15:32:20.897" v="31" actId="478"/>
          <ac:picMkLst>
            <pc:docMk/>
            <pc:sldMk cId="1185525082" sldId="2076137224"/>
            <ac:picMk id="4" creationId="{46B79B99-37B2-F043-AB0D-17F70EE19F03}"/>
          </ac:picMkLst>
        </pc:picChg>
        <pc:picChg chg="del">
          <ac:chgData name="Daniel Segan" userId="37b61812-dc74-48d3-be79-eb3ac7b41f09" providerId="ADAL" clId="{F72A95BE-33F6-754E-9BFC-254AFC4CB828}" dt="2021-02-10T15:32:05.676" v="22" actId="478"/>
          <ac:picMkLst>
            <pc:docMk/>
            <pc:sldMk cId="1185525082" sldId="2076137224"/>
            <ac:picMk id="6" creationId="{FF4DD1A0-1ECA-5C45-B873-69BD1D9ACD00}"/>
          </ac:picMkLst>
        </pc:picChg>
        <pc:picChg chg="add mod">
          <ac:chgData name="Daniel Segan" userId="37b61812-dc74-48d3-be79-eb3ac7b41f09" providerId="ADAL" clId="{F72A95BE-33F6-754E-9BFC-254AFC4CB828}" dt="2021-02-10T15:34:14.825" v="38" actId="14100"/>
          <ac:picMkLst>
            <pc:docMk/>
            <pc:sldMk cId="1185525082" sldId="2076137224"/>
            <ac:picMk id="7" creationId="{BE6C51DB-CCD4-2D45-BAA3-B59CB74E4267}"/>
          </ac:picMkLst>
        </pc:picChg>
      </pc:sldChg>
      <pc:sldChg chg="addSp delSp modSp mod">
        <pc:chgData name="Daniel Segan" userId="37b61812-dc74-48d3-be79-eb3ac7b41f09" providerId="ADAL" clId="{F72A95BE-33F6-754E-9BFC-254AFC4CB828}" dt="2021-02-10T15:30:36.865" v="19" actId="1076"/>
        <pc:sldMkLst>
          <pc:docMk/>
          <pc:sldMk cId="1012477471" sldId="2076137225"/>
        </pc:sldMkLst>
        <pc:picChg chg="add del">
          <ac:chgData name="Daniel Segan" userId="37b61812-dc74-48d3-be79-eb3ac7b41f09" providerId="ADAL" clId="{F72A95BE-33F6-754E-9BFC-254AFC4CB828}" dt="2021-02-10T15:30:22.094" v="14" actId="478"/>
          <ac:picMkLst>
            <pc:docMk/>
            <pc:sldMk cId="1012477471" sldId="2076137225"/>
            <ac:picMk id="2" creationId="{740B892B-794D-E747-94C3-A177918D8D87}"/>
          </ac:picMkLst>
        </pc:picChg>
        <pc:picChg chg="add del">
          <ac:chgData name="Daniel Segan" userId="37b61812-dc74-48d3-be79-eb3ac7b41f09" providerId="ADAL" clId="{F72A95BE-33F6-754E-9BFC-254AFC4CB828}" dt="2021-02-10T15:30:27.446" v="16" actId="478"/>
          <ac:picMkLst>
            <pc:docMk/>
            <pc:sldMk cId="1012477471" sldId="2076137225"/>
            <ac:picMk id="3" creationId="{0817AA57-CA41-4749-8915-CCEEEAA9FD41}"/>
          </ac:picMkLst>
        </pc:picChg>
        <pc:picChg chg="add mod">
          <ac:chgData name="Daniel Segan" userId="37b61812-dc74-48d3-be79-eb3ac7b41f09" providerId="ADAL" clId="{F72A95BE-33F6-754E-9BFC-254AFC4CB828}" dt="2021-02-10T15:30:36.865" v="19" actId="1076"/>
          <ac:picMkLst>
            <pc:docMk/>
            <pc:sldMk cId="1012477471" sldId="2076137225"/>
            <ac:picMk id="4" creationId="{5A9801E0-6D69-3D40-B813-442CC2190E43}"/>
          </ac:picMkLst>
        </pc:picChg>
        <pc:picChg chg="del">
          <ac:chgData name="Daniel Segan" userId="37b61812-dc74-48d3-be79-eb3ac7b41f09" providerId="ADAL" clId="{F72A95BE-33F6-754E-9BFC-254AFC4CB828}" dt="2021-02-10T15:30:28.722" v="17" actId="478"/>
          <ac:picMkLst>
            <pc:docMk/>
            <pc:sldMk cId="1012477471" sldId="2076137225"/>
            <ac:picMk id="5" creationId="{4F5889EE-C050-C849-BB62-7D441F3A465A}"/>
          </ac:picMkLst>
        </pc:picChg>
      </pc:sldChg>
      <pc:sldChg chg="addSp delSp modSp mod">
        <pc:chgData name="Daniel Segan" userId="37b61812-dc74-48d3-be79-eb3ac7b41f09" providerId="ADAL" clId="{F72A95BE-33F6-754E-9BFC-254AFC4CB828}" dt="2021-02-10T15:29:57.527" v="12" actId="1076"/>
        <pc:sldMkLst>
          <pc:docMk/>
          <pc:sldMk cId="1371123365" sldId="2076137227"/>
        </pc:sldMkLst>
        <pc:picChg chg="add mod">
          <ac:chgData name="Daniel Segan" userId="37b61812-dc74-48d3-be79-eb3ac7b41f09" providerId="ADAL" clId="{F72A95BE-33F6-754E-9BFC-254AFC4CB828}" dt="2021-02-10T15:29:57.527" v="12" actId="1076"/>
          <ac:picMkLst>
            <pc:docMk/>
            <pc:sldMk cId="1371123365" sldId="2076137227"/>
            <ac:picMk id="3" creationId="{546090AB-3DB8-B74A-A4FB-09CE5765D02A}"/>
          </ac:picMkLst>
        </pc:picChg>
        <pc:picChg chg="del">
          <ac:chgData name="Daniel Segan" userId="37b61812-dc74-48d3-be79-eb3ac7b41f09" providerId="ADAL" clId="{F72A95BE-33F6-754E-9BFC-254AFC4CB828}" dt="2021-02-10T15:29:25.998" v="9" actId="478"/>
          <ac:picMkLst>
            <pc:docMk/>
            <pc:sldMk cId="1371123365" sldId="2076137227"/>
            <ac:picMk id="4" creationId="{8B12B831-9B82-BA45-B50F-0A199C00111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760C5-43E9-4D12-8DF6-7216FE99D5EB}"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4D8020C9-93D4-4EBA-9037-7918C12FE80A}">
      <dgm:prSet/>
      <dgm:spPr/>
      <dgm:t>
        <a:bodyPr/>
        <a:lstStyle/>
        <a:p>
          <a:pPr>
            <a:lnSpc>
              <a:spcPct val="100000"/>
            </a:lnSpc>
          </a:pPr>
          <a:r>
            <a:rPr lang="en-US"/>
            <a:t>Key concepts</a:t>
          </a:r>
        </a:p>
      </dgm:t>
    </dgm:pt>
    <dgm:pt modelId="{902893EE-8A77-48E8-A006-945B0195BB75}" type="parTrans" cxnId="{197F4FE6-1168-4F40-812F-951CDD5F8966}">
      <dgm:prSet/>
      <dgm:spPr/>
      <dgm:t>
        <a:bodyPr/>
        <a:lstStyle/>
        <a:p>
          <a:endParaRPr lang="en-US"/>
        </a:p>
      </dgm:t>
    </dgm:pt>
    <dgm:pt modelId="{3EB978D7-879F-40C9-AE1C-5C64033FE029}" type="sibTrans" cxnId="{197F4FE6-1168-4F40-812F-951CDD5F8966}">
      <dgm:prSet/>
      <dgm:spPr/>
      <dgm:t>
        <a:bodyPr/>
        <a:lstStyle/>
        <a:p>
          <a:endParaRPr lang="en-US"/>
        </a:p>
      </dgm:t>
    </dgm:pt>
    <dgm:pt modelId="{EF0DDA91-C388-4F27-9B5E-80AE0886C346}">
      <dgm:prSet/>
      <dgm:spPr/>
      <dgm:t>
        <a:bodyPr/>
        <a:lstStyle/>
        <a:p>
          <a:pPr>
            <a:lnSpc>
              <a:spcPct val="100000"/>
            </a:lnSpc>
          </a:pPr>
          <a:r>
            <a:rPr lang="en-US"/>
            <a:t>Architecture Approaches</a:t>
          </a:r>
        </a:p>
      </dgm:t>
    </dgm:pt>
    <dgm:pt modelId="{197F04A0-CAA3-4DBF-B953-17BDB28508C4}" type="parTrans" cxnId="{789FC300-4228-4171-B953-15B66B198A19}">
      <dgm:prSet/>
      <dgm:spPr/>
      <dgm:t>
        <a:bodyPr/>
        <a:lstStyle/>
        <a:p>
          <a:endParaRPr lang="en-US"/>
        </a:p>
      </dgm:t>
    </dgm:pt>
    <dgm:pt modelId="{2AEB827A-271E-4159-9347-D56BEED483FF}" type="sibTrans" cxnId="{789FC300-4228-4171-B953-15B66B198A19}">
      <dgm:prSet/>
      <dgm:spPr/>
      <dgm:t>
        <a:bodyPr/>
        <a:lstStyle/>
        <a:p>
          <a:endParaRPr lang="en-US"/>
        </a:p>
      </dgm:t>
    </dgm:pt>
    <dgm:pt modelId="{AE96218C-CE81-460B-AFCC-0FF2F8A66299}">
      <dgm:prSet/>
      <dgm:spPr/>
      <dgm:t>
        <a:bodyPr/>
        <a:lstStyle/>
        <a:p>
          <a:pPr>
            <a:lnSpc>
              <a:spcPct val="100000"/>
            </a:lnSpc>
          </a:pPr>
          <a:r>
            <a:rPr lang="en-US"/>
            <a:t>Recovering from a region failure</a:t>
          </a:r>
        </a:p>
      </dgm:t>
    </dgm:pt>
    <dgm:pt modelId="{479ECCA7-483D-45AC-8347-7BDC836FF03D}" type="parTrans" cxnId="{267E38C6-2AF9-46A9-9D2D-8031CFF4A353}">
      <dgm:prSet/>
      <dgm:spPr/>
      <dgm:t>
        <a:bodyPr/>
        <a:lstStyle/>
        <a:p>
          <a:endParaRPr lang="en-US"/>
        </a:p>
      </dgm:t>
    </dgm:pt>
    <dgm:pt modelId="{AB70A3D3-CEAB-4D4C-940F-811DFFC63CD0}" type="sibTrans" cxnId="{267E38C6-2AF9-46A9-9D2D-8031CFF4A353}">
      <dgm:prSet/>
      <dgm:spPr/>
      <dgm:t>
        <a:bodyPr/>
        <a:lstStyle/>
        <a:p>
          <a:endParaRPr lang="en-US"/>
        </a:p>
      </dgm:t>
    </dgm:pt>
    <dgm:pt modelId="{BD4CA8F1-2D27-4295-8AEB-19814EB15F08}">
      <dgm:prSet/>
      <dgm:spPr/>
      <dgm:t>
        <a:bodyPr/>
        <a:lstStyle/>
        <a:p>
          <a:pPr>
            <a:lnSpc>
              <a:spcPct val="100000"/>
            </a:lnSpc>
          </a:pPr>
          <a:r>
            <a:rPr lang="en-US"/>
            <a:t>Related Best Practices</a:t>
          </a:r>
        </a:p>
      </dgm:t>
    </dgm:pt>
    <dgm:pt modelId="{BFCD99AF-AAF1-468E-9754-4F2707756157}" type="parTrans" cxnId="{43D1E15B-4FAF-4BEA-9584-3EAD5B9802AB}">
      <dgm:prSet/>
      <dgm:spPr/>
      <dgm:t>
        <a:bodyPr/>
        <a:lstStyle/>
        <a:p>
          <a:endParaRPr lang="en-US"/>
        </a:p>
      </dgm:t>
    </dgm:pt>
    <dgm:pt modelId="{A1FBBA30-6645-4BC1-A25E-C8D8EEAAE6EC}" type="sibTrans" cxnId="{43D1E15B-4FAF-4BEA-9584-3EAD5B9802AB}">
      <dgm:prSet/>
      <dgm:spPr/>
      <dgm:t>
        <a:bodyPr/>
        <a:lstStyle/>
        <a:p>
          <a:endParaRPr lang="en-US"/>
        </a:p>
      </dgm:t>
    </dgm:pt>
    <dgm:pt modelId="{065355AD-7111-4754-8534-A4A9C0F0132D}">
      <dgm:prSet/>
      <dgm:spPr/>
      <dgm:t>
        <a:bodyPr/>
        <a:lstStyle/>
        <a:p>
          <a:pPr>
            <a:lnSpc>
              <a:spcPct val="100000"/>
            </a:lnSpc>
          </a:pPr>
          <a:r>
            <a:rPr lang="en-US"/>
            <a:t>Overview of Global Load Balancer options</a:t>
          </a:r>
        </a:p>
      </dgm:t>
    </dgm:pt>
    <dgm:pt modelId="{5EF76B50-9DB0-42A9-B315-71AEFF5F4057}" type="parTrans" cxnId="{BB3FBB9F-BBF5-4A3F-A86D-0A699039F334}">
      <dgm:prSet/>
      <dgm:spPr/>
      <dgm:t>
        <a:bodyPr/>
        <a:lstStyle/>
        <a:p>
          <a:endParaRPr lang="en-US"/>
        </a:p>
      </dgm:t>
    </dgm:pt>
    <dgm:pt modelId="{D911BA3E-80B9-42E5-BB72-15F5723E44A5}" type="sibTrans" cxnId="{BB3FBB9F-BBF5-4A3F-A86D-0A699039F334}">
      <dgm:prSet/>
      <dgm:spPr/>
      <dgm:t>
        <a:bodyPr/>
        <a:lstStyle/>
        <a:p>
          <a:endParaRPr lang="en-US"/>
        </a:p>
      </dgm:t>
    </dgm:pt>
    <dgm:pt modelId="{0CEDCABF-8564-4135-B625-AB798421E7A2}" type="pres">
      <dgm:prSet presAssocID="{867760C5-43E9-4D12-8DF6-7216FE99D5EB}" presName="root" presStyleCnt="0">
        <dgm:presLayoutVars>
          <dgm:dir/>
          <dgm:resizeHandles val="exact"/>
        </dgm:presLayoutVars>
      </dgm:prSet>
      <dgm:spPr/>
    </dgm:pt>
    <dgm:pt modelId="{716EC61F-3FFE-4A10-BFB5-CA50D5AA19CA}" type="pres">
      <dgm:prSet presAssocID="{4D8020C9-93D4-4EBA-9037-7918C12FE80A}" presName="compNode" presStyleCnt="0"/>
      <dgm:spPr/>
    </dgm:pt>
    <dgm:pt modelId="{980B3FFC-B10E-420D-AEA7-8275F21A9C95}" type="pres">
      <dgm:prSet presAssocID="{4D8020C9-93D4-4EBA-9037-7918C12FE80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548FF8C3-833A-438F-8C50-F340C380F20C}" type="pres">
      <dgm:prSet presAssocID="{4D8020C9-93D4-4EBA-9037-7918C12FE80A}" presName="spaceRect" presStyleCnt="0"/>
      <dgm:spPr/>
    </dgm:pt>
    <dgm:pt modelId="{881ED97E-198F-4FD7-9BF9-4E5D5D5542B5}" type="pres">
      <dgm:prSet presAssocID="{4D8020C9-93D4-4EBA-9037-7918C12FE80A}" presName="textRect" presStyleLbl="revTx" presStyleIdx="0" presStyleCnt="5">
        <dgm:presLayoutVars>
          <dgm:chMax val="1"/>
          <dgm:chPref val="1"/>
        </dgm:presLayoutVars>
      </dgm:prSet>
      <dgm:spPr/>
    </dgm:pt>
    <dgm:pt modelId="{33C7D3C3-5F93-4DDC-9A4F-2C6BBC994946}" type="pres">
      <dgm:prSet presAssocID="{3EB978D7-879F-40C9-AE1C-5C64033FE029}" presName="sibTrans" presStyleCnt="0"/>
      <dgm:spPr/>
    </dgm:pt>
    <dgm:pt modelId="{F4CAA968-7FC6-48A7-9B25-2FCC328897EF}" type="pres">
      <dgm:prSet presAssocID="{EF0DDA91-C388-4F27-9B5E-80AE0886C346}" presName="compNode" presStyleCnt="0"/>
      <dgm:spPr/>
    </dgm:pt>
    <dgm:pt modelId="{819F6F8E-6C2C-41CF-B5A8-445CD2317D24}" type="pres">
      <dgm:prSet presAssocID="{EF0DDA91-C388-4F27-9B5E-80AE0886C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C5DC583-EDEC-4FA7-B3AA-04BDA0C8390E}" type="pres">
      <dgm:prSet presAssocID="{EF0DDA91-C388-4F27-9B5E-80AE0886C346}" presName="spaceRect" presStyleCnt="0"/>
      <dgm:spPr/>
    </dgm:pt>
    <dgm:pt modelId="{0089831E-9581-457D-A723-82C04D5FE5C5}" type="pres">
      <dgm:prSet presAssocID="{EF0DDA91-C388-4F27-9B5E-80AE0886C346}" presName="textRect" presStyleLbl="revTx" presStyleIdx="1" presStyleCnt="5">
        <dgm:presLayoutVars>
          <dgm:chMax val="1"/>
          <dgm:chPref val="1"/>
        </dgm:presLayoutVars>
      </dgm:prSet>
      <dgm:spPr/>
    </dgm:pt>
    <dgm:pt modelId="{57673473-A864-4109-AE7B-A9F7D1662B5F}" type="pres">
      <dgm:prSet presAssocID="{2AEB827A-271E-4159-9347-D56BEED483FF}" presName="sibTrans" presStyleCnt="0"/>
      <dgm:spPr/>
    </dgm:pt>
    <dgm:pt modelId="{8788554C-56D7-4B62-8C7A-6D21764F4B85}" type="pres">
      <dgm:prSet presAssocID="{AE96218C-CE81-460B-AFCC-0FF2F8A66299}" presName="compNode" presStyleCnt="0"/>
      <dgm:spPr/>
    </dgm:pt>
    <dgm:pt modelId="{CB2436E2-98D8-46D4-801A-834E105C0E93}" type="pres">
      <dgm:prSet presAssocID="{AE96218C-CE81-460B-AFCC-0FF2F8A6629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B5D77BC7-7D84-46FE-958F-3010CD02F6FA}" type="pres">
      <dgm:prSet presAssocID="{AE96218C-CE81-460B-AFCC-0FF2F8A66299}" presName="spaceRect" presStyleCnt="0"/>
      <dgm:spPr/>
    </dgm:pt>
    <dgm:pt modelId="{3E8575AF-E005-4EF1-80ED-7FF79CF4CB2E}" type="pres">
      <dgm:prSet presAssocID="{AE96218C-CE81-460B-AFCC-0FF2F8A66299}" presName="textRect" presStyleLbl="revTx" presStyleIdx="2" presStyleCnt="5">
        <dgm:presLayoutVars>
          <dgm:chMax val="1"/>
          <dgm:chPref val="1"/>
        </dgm:presLayoutVars>
      </dgm:prSet>
      <dgm:spPr/>
    </dgm:pt>
    <dgm:pt modelId="{6A3514ED-3F99-444C-A090-20204BAC30CE}" type="pres">
      <dgm:prSet presAssocID="{AB70A3D3-CEAB-4D4C-940F-811DFFC63CD0}" presName="sibTrans" presStyleCnt="0"/>
      <dgm:spPr/>
    </dgm:pt>
    <dgm:pt modelId="{4D017B11-D94D-43C3-9A63-91D508ED1C8D}" type="pres">
      <dgm:prSet presAssocID="{BD4CA8F1-2D27-4295-8AEB-19814EB15F08}" presName="compNode" presStyleCnt="0"/>
      <dgm:spPr/>
    </dgm:pt>
    <dgm:pt modelId="{BFE6AA12-8C79-40EE-8AD4-83C031DF745D}" type="pres">
      <dgm:prSet presAssocID="{BD4CA8F1-2D27-4295-8AEB-19814EB15F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28D9985-E44A-41F1-9B5B-B09B88126A6D}" type="pres">
      <dgm:prSet presAssocID="{BD4CA8F1-2D27-4295-8AEB-19814EB15F08}" presName="spaceRect" presStyleCnt="0"/>
      <dgm:spPr/>
    </dgm:pt>
    <dgm:pt modelId="{8C439C10-5883-42C0-BC04-26D050CDEA58}" type="pres">
      <dgm:prSet presAssocID="{BD4CA8F1-2D27-4295-8AEB-19814EB15F08}" presName="textRect" presStyleLbl="revTx" presStyleIdx="3" presStyleCnt="5">
        <dgm:presLayoutVars>
          <dgm:chMax val="1"/>
          <dgm:chPref val="1"/>
        </dgm:presLayoutVars>
      </dgm:prSet>
      <dgm:spPr/>
    </dgm:pt>
    <dgm:pt modelId="{902637EF-8147-49E2-951B-0198D7F88A7A}" type="pres">
      <dgm:prSet presAssocID="{A1FBBA30-6645-4BC1-A25E-C8D8EEAAE6EC}" presName="sibTrans" presStyleCnt="0"/>
      <dgm:spPr/>
    </dgm:pt>
    <dgm:pt modelId="{289681A0-A540-42AB-BBE9-B788E0CA5C69}" type="pres">
      <dgm:prSet presAssocID="{065355AD-7111-4754-8534-A4A9C0F0132D}" presName="compNode" presStyleCnt="0"/>
      <dgm:spPr/>
    </dgm:pt>
    <dgm:pt modelId="{B62FB201-9B6B-4DDA-B790-FD6EB228963D}" type="pres">
      <dgm:prSet presAssocID="{065355AD-7111-4754-8534-A4A9C0F0132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9E4D7DB8-F5F6-454A-B3E1-0D6825583B09}" type="pres">
      <dgm:prSet presAssocID="{065355AD-7111-4754-8534-A4A9C0F0132D}" presName="spaceRect" presStyleCnt="0"/>
      <dgm:spPr/>
    </dgm:pt>
    <dgm:pt modelId="{3C778765-EAF4-4283-AFA7-A1D0D8BF3032}" type="pres">
      <dgm:prSet presAssocID="{065355AD-7111-4754-8534-A4A9C0F0132D}" presName="textRect" presStyleLbl="revTx" presStyleIdx="4" presStyleCnt="5">
        <dgm:presLayoutVars>
          <dgm:chMax val="1"/>
          <dgm:chPref val="1"/>
        </dgm:presLayoutVars>
      </dgm:prSet>
      <dgm:spPr/>
    </dgm:pt>
  </dgm:ptLst>
  <dgm:cxnLst>
    <dgm:cxn modelId="{789FC300-4228-4171-B953-15B66B198A19}" srcId="{867760C5-43E9-4D12-8DF6-7216FE99D5EB}" destId="{EF0DDA91-C388-4F27-9B5E-80AE0886C346}" srcOrd="1" destOrd="0" parTransId="{197F04A0-CAA3-4DBF-B953-17BDB28508C4}" sibTransId="{2AEB827A-271E-4159-9347-D56BEED483FF}"/>
    <dgm:cxn modelId="{2862443F-10D3-D34D-B3D5-FE3233884411}" type="presOf" srcId="{AE96218C-CE81-460B-AFCC-0FF2F8A66299}" destId="{3E8575AF-E005-4EF1-80ED-7FF79CF4CB2E}" srcOrd="0" destOrd="0" presId="urn:microsoft.com/office/officeart/2018/2/layout/IconLabelList"/>
    <dgm:cxn modelId="{7DDFC252-E32C-244B-B445-93FD0C41E498}" type="presOf" srcId="{065355AD-7111-4754-8534-A4A9C0F0132D}" destId="{3C778765-EAF4-4283-AFA7-A1D0D8BF3032}" srcOrd="0" destOrd="0" presId="urn:microsoft.com/office/officeart/2018/2/layout/IconLabelList"/>
    <dgm:cxn modelId="{FC5B6D55-E19A-F646-9B05-823E7A4BD248}" type="presOf" srcId="{EF0DDA91-C388-4F27-9B5E-80AE0886C346}" destId="{0089831E-9581-457D-A723-82C04D5FE5C5}" srcOrd="0" destOrd="0" presId="urn:microsoft.com/office/officeart/2018/2/layout/IconLabelList"/>
    <dgm:cxn modelId="{43D1E15B-4FAF-4BEA-9584-3EAD5B9802AB}" srcId="{867760C5-43E9-4D12-8DF6-7216FE99D5EB}" destId="{BD4CA8F1-2D27-4295-8AEB-19814EB15F08}" srcOrd="3" destOrd="0" parTransId="{BFCD99AF-AAF1-468E-9754-4F2707756157}" sibTransId="{A1FBBA30-6645-4BC1-A25E-C8D8EEAAE6EC}"/>
    <dgm:cxn modelId="{47BB0797-7132-5D45-9457-E6B59E20D778}" type="presOf" srcId="{BD4CA8F1-2D27-4295-8AEB-19814EB15F08}" destId="{8C439C10-5883-42C0-BC04-26D050CDEA58}" srcOrd="0" destOrd="0" presId="urn:microsoft.com/office/officeart/2018/2/layout/IconLabelList"/>
    <dgm:cxn modelId="{CB6F159D-1767-044F-BC59-D25320BD8501}" type="presOf" srcId="{867760C5-43E9-4D12-8DF6-7216FE99D5EB}" destId="{0CEDCABF-8564-4135-B625-AB798421E7A2}" srcOrd="0" destOrd="0" presId="urn:microsoft.com/office/officeart/2018/2/layout/IconLabelList"/>
    <dgm:cxn modelId="{BB3FBB9F-BBF5-4A3F-A86D-0A699039F334}" srcId="{867760C5-43E9-4D12-8DF6-7216FE99D5EB}" destId="{065355AD-7111-4754-8534-A4A9C0F0132D}" srcOrd="4" destOrd="0" parTransId="{5EF76B50-9DB0-42A9-B315-71AEFF5F4057}" sibTransId="{D911BA3E-80B9-42E5-BB72-15F5723E44A5}"/>
    <dgm:cxn modelId="{267E38C6-2AF9-46A9-9D2D-8031CFF4A353}" srcId="{867760C5-43E9-4D12-8DF6-7216FE99D5EB}" destId="{AE96218C-CE81-460B-AFCC-0FF2F8A66299}" srcOrd="2" destOrd="0" parTransId="{479ECCA7-483D-45AC-8347-7BDC836FF03D}" sibTransId="{AB70A3D3-CEAB-4D4C-940F-811DFFC63CD0}"/>
    <dgm:cxn modelId="{197F4FE6-1168-4F40-812F-951CDD5F8966}" srcId="{867760C5-43E9-4D12-8DF6-7216FE99D5EB}" destId="{4D8020C9-93D4-4EBA-9037-7918C12FE80A}" srcOrd="0" destOrd="0" parTransId="{902893EE-8A77-48E8-A006-945B0195BB75}" sibTransId="{3EB978D7-879F-40C9-AE1C-5C64033FE029}"/>
    <dgm:cxn modelId="{54978FE8-9CA3-C645-98FC-1D65694D4D4D}" type="presOf" srcId="{4D8020C9-93D4-4EBA-9037-7918C12FE80A}" destId="{881ED97E-198F-4FD7-9BF9-4E5D5D5542B5}" srcOrd="0" destOrd="0" presId="urn:microsoft.com/office/officeart/2018/2/layout/IconLabelList"/>
    <dgm:cxn modelId="{1742F1C1-2508-7A49-98BE-CD230D9B4B82}" type="presParOf" srcId="{0CEDCABF-8564-4135-B625-AB798421E7A2}" destId="{716EC61F-3FFE-4A10-BFB5-CA50D5AA19CA}" srcOrd="0" destOrd="0" presId="urn:microsoft.com/office/officeart/2018/2/layout/IconLabelList"/>
    <dgm:cxn modelId="{333B342F-DA46-9C4A-AB9E-3288C6041245}" type="presParOf" srcId="{716EC61F-3FFE-4A10-BFB5-CA50D5AA19CA}" destId="{980B3FFC-B10E-420D-AEA7-8275F21A9C95}" srcOrd="0" destOrd="0" presId="urn:microsoft.com/office/officeart/2018/2/layout/IconLabelList"/>
    <dgm:cxn modelId="{EAB4E2D6-2237-3843-9CBB-4F8BF50EAD7C}" type="presParOf" srcId="{716EC61F-3FFE-4A10-BFB5-CA50D5AA19CA}" destId="{548FF8C3-833A-438F-8C50-F340C380F20C}" srcOrd="1" destOrd="0" presId="urn:microsoft.com/office/officeart/2018/2/layout/IconLabelList"/>
    <dgm:cxn modelId="{70A6430B-A622-1241-A5D5-FDC0D5298AD1}" type="presParOf" srcId="{716EC61F-3FFE-4A10-BFB5-CA50D5AA19CA}" destId="{881ED97E-198F-4FD7-9BF9-4E5D5D5542B5}" srcOrd="2" destOrd="0" presId="urn:microsoft.com/office/officeart/2018/2/layout/IconLabelList"/>
    <dgm:cxn modelId="{7190FB61-3A13-2143-8643-05442955DD85}" type="presParOf" srcId="{0CEDCABF-8564-4135-B625-AB798421E7A2}" destId="{33C7D3C3-5F93-4DDC-9A4F-2C6BBC994946}" srcOrd="1" destOrd="0" presId="urn:microsoft.com/office/officeart/2018/2/layout/IconLabelList"/>
    <dgm:cxn modelId="{37B3ABDE-F58D-3A4E-99F7-AD8CA41B0557}" type="presParOf" srcId="{0CEDCABF-8564-4135-B625-AB798421E7A2}" destId="{F4CAA968-7FC6-48A7-9B25-2FCC328897EF}" srcOrd="2" destOrd="0" presId="urn:microsoft.com/office/officeart/2018/2/layout/IconLabelList"/>
    <dgm:cxn modelId="{561C4339-1A05-CF48-93B7-578B8992565B}" type="presParOf" srcId="{F4CAA968-7FC6-48A7-9B25-2FCC328897EF}" destId="{819F6F8E-6C2C-41CF-B5A8-445CD2317D24}" srcOrd="0" destOrd="0" presId="urn:microsoft.com/office/officeart/2018/2/layout/IconLabelList"/>
    <dgm:cxn modelId="{B1CB7A1B-4AB4-DA4D-9E03-E2E4BFDE2840}" type="presParOf" srcId="{F4CAA968-7FC6-48A7-9B25-2FCC328897EF}" destId="{BC5DC583-EDEC-4FA7-B3AA-04BDA0C8390E}" srcOrd="1" destOrd="0" presId="urn:microsoft.com/office/officeart/2018/2/layout/IconLabelList"/>
    <dgm:cxn modelId="{3BBB6312-FD22-604E-A41D-03CA75CB4021}" type="presParOf" srcId="{F4CAA968-7FC6-48A7-9B25-2FCC328897EF}" destId="{0089831E-9581-457D-A723-82C04D5FE5C5}" srcOrd="2" destOrd="0" presId="urn:microsoft.com/office/officeart/2018/2/layout/IconLabelList"/>
    <dgm:cxn modelId="{9CA276F1-A5D5-C14F-9D32-0FC4FCE43BFE}" type="presParOf" srcId="{0CEDCABF-8564-4135-B625-AB798421E7A2}" destId="{57673473-A864-4109-AE7B-A9F7D1662B5F}" srcOrd="3" destOrd="0" presId="urn:microsoft.com/office/officeart/2018/2/layout/IconLabelList"/>
    <dgm:cxn modelId="{72948BF3-6C7E-1341-966D-15E887A9E7FA}" type="presParOf" srcId="{0CEDCABF-8564-4135-B625-AB798421E7A2}" destId="{8788554C-56D7-4B62-8C7A-6D21764F4B85}" srcOrd="4" destOrd="0" presId="urn:microsoft.com/office/officeart/2018/2/layout/IconLabelList"/>
    <dgm:cxn modelId="{153B5E91-C632-FD41-9F12-4EED01027836}" type="presParOf" srcId="{8788554C-56D7-4B62-8C7A-6D21764F4B85}" destId="{CB2436E2-98D8-46D4-801A-834E105C0E93}" srcOrd="0" destOrd="0" presId="urn:microsoft.com/office/officeart/2018/2/layout/IconLabelList"/>
    <dgm:cxn modelId="{DE696B6F-194E-0642-B07F-E2C255151089}" type="presParOf" srcId="{8788554C-56D7-4B62-8C7A-6D21764F4B85}" destId="{B5D77BC7-7D84-46FE-958F-3010CD02F6FA}" srcOrd="1" destOrd="0" presId="urn:microsoft.com/office/officeart/2018/2/layout/IconLabelList"/>
    <dgm:cxn modelId="{366F2D81-9CCE-EB40-82A8-F1F4BC76E3AB}" type="presParOf" srcId="{8788554C-56D7-4B62-8C7A-6D21764F4B85}" destId="{3E8575AF-E005-4EF1-80ED-7FF79CF4CB2E}" srcOrd="2" destOrd="0" presId="urn:microsoft.com/office/officeart/2018/2/layout/IconLabelList"/>
    <dgm:cxn modelId="{C39E5928-4771-8143-BF10-E9E5931AC319}" type="presParOf" srcId="{0CEDCABF-8564-4135-B625-AB798421E7A2}" destId="{6A3514ED-3F99-444C-A090-20204BAC30CE}" srcOrd="5" destOrd="0" presId="urn:microsoft.com/office/officeart/2018/2/layout/IconLabelList"/>
    <dgm:cxn modelId="{8210DEC9-2367-8447-A0E2-471B912A2256}" type="presParOf" srcId="{0CEDCABF-8564-4135-B625-AB798421E7A2}" destId="{4D017B11-D94D-43C3-9A63-91D508ED1C8D}" srcOrd="6" destOrd="0" presId="urn:microsoft.com/office/officeart/2018/2/layout/IconLabelList"/>
    <dgm:cxn modelId="{F4F548C6-3ECB-A74C-9045-91ED9DBF53DB}" type="presParOf" srcId="{4D017B11-D94D-43C3-9A63-91D508ED1C8D}" destId="{BFE6AA12-8C79-40EE-8AD4-83C031DF745D}" srcOrd="0" destOrd="0" presId="urn:microsoft.com/office/officeart/2018/2/layout/IconLabelList"/>
    <dgm:cxn modelId="{8E7508CC-D8E1-6E48-BC96-FDB67F579D8A}" type="presParOf" srcId="{4D017B11-D94D-43C3-9A63-91D508ED1C8D}" destId="{728D9985-E44A-41F1-9B5B-B09B88126A6D}" srcOrd="1" destOrd="0" presId="urn:microsoft.com/office/officeart/2018/2/layout/IconLabelList"/>
    <dgm:cxn modelId="{556F4A4A-5A84-1146-9244-40596340ED4F}" type="presParOf" srcId="{4D017B11-D94D-43C3-9A63-91D508ED1C8D}" destId="{8C439C10-5883-42C0-BC04-26D050CDEA58}" srcOrd="2" destOrd="0" presId="urn:microsoft.com/office/officeart/2018/2/layout/IconLabelList"/>
    <dgm:cxn modelId="{4FFC13F0-14BE-F84C-A10C-C22C141EF433}" type="presParOf" srcId="{0CEDCABF-8564-4135-B625-AB798421E7A2}" destId="{902637EF-8147-49E2-951B-0198D7F88A7A}" srcOrd="7" destOrd="0" presId="urn:microsoft.com/office/officeart/2018/2/layout/IconLabelList"/>
    <dgm:cxn modelId="{225C017E-6349-7A41-87AE-9AEDB55B3951}" type="presParOf" srcId="{0CEDCABF-8564-4135-B625-AB798421E7A2}" destId="{289681A0-A540-42AB-BBE9-B788E0CA5C69}" srcOrd="8" destOrd="0" presId="urn:microsoft.com/office/officeart/2018/2/layout/IconLabelList"/>
    <dgm:cxn modelId="{39477070-37A3-984E-B209-0E883E75D897}" type="presParOf" srcId="{289681A0-A540-42AB-BBE9-B788E0CA5C69}" destId="{B62FB201-9B6B-4DDA-B790-FD6EB228963D}" srcOrd="0" destOrd="0" presId="urn:microsoft.com/office/officeart/2018/2/layout/IconLabelList"/>
    <dgm:cxn modelId="{D48D7580-8A5A-7348-83D6-ECAF0C279435}" type="presParOf" srcId="{289681A0-A540-42AB-BBE9-B788E0CA5C69}" destId="{9E4D7DB8-F5F6-454A-B3E1-0D6825583B09}" srcOrd="1" destOrd="0" presId="urn:microsoft.com/office/officeart/2018/2/layout/IconLabelList"/>
    <dgm:cxn modelId="{DD91C977-D137-2A4A-9C2A-A234F1693FF0}" type="presParOf" srcId="{289681A0-A540-42AB-BBE9-B788E0CA5C69}" destId="{3C778765-EAF4-4283-AFA7-A1D0D8BF303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C5376-3D31-5F4A-98F0-98A55E51EC29}" type="doc">
      <dgm:prSet loTypeId="urn:microsoft.com/office/officeart/2008/layout/NameandTitleOrganizationalChart" loCatId="" qsTypeId="urn:microsoft.com/office/officeart/2005/8/quickstyle/simple1" qsCatId="simple" csTypeId="urn:microsoft.com/office/officeart/2005/8/colors/accent1_2" csCatId="accent1" phldr="1"/>
      <dgm:spPr/>
      <dgm:t>
        <a:bodyPr/>
        <a:lstStyle/>
        <a:p>
          <a:endParaRPr lang="en-US"/>
        </a:p>
      </dgm:t>
    </dgm:pt>
    <dgm:pt modelId="{FD91BD65-86F7-1D46-8C7F-869A87D96CEA}" type="asst">
      <dgm:prSet phldrT="[Text]" phldr="0"/>
      <dgm:spPr/>
      <dgm:t>
        <a:bodyPr/>
        <a:lstStyle/>
        <a:p>
          <a:r>
            <a:rPr lang="en-US" dirty="0"/>
            <a:t>Azure</a:t>
          </a:r>
        </a:p>
      </dgm:t>
    </dgm:pt>
    <dgm:pt modelId="{C6AFB829-3D4C-4E4B-8922-138211D4010B}" type="parTrans" cxnId="{E37C20C8-03B5-504D-8A93-0D27BCA15A9B}">
      <dgm:prSet/>
      <dgm:spPr/>
      <dgm:t>
        <a:bodyPr/>
        <a:lstStyle/>
        <a:p>
          <a:endParaRPr lang="en-US"/>
        </a:p>
      </dgm:t>
    </dgm:pt>
    <dgm:pt modelId="{39F0DE26-E3DB-734F-9F39-F02C6CE43349}" type="sibTrans" cxnId="{E37C20C8-03B5-504D-8A93-0D27BCA15A9B}">
      <dgm:prSet/>
      <dgm:spPr/>
      <dgm:t>
        <a:bodyPr/>
        <a:lstStyle/>
        <a:p>
          <a:r>
            <a:rPr lang="en-US" dirty="0"/>
            <a:t>Global</a:t>
          </a:r>
        </a:p>
      </dgm:t>
    </dgm:pt>
    <dgm:pt modelId="{A7CA51EB-238E-524E-8851-49B1AD0EA62C}">
      <dgm:prSet phldrT="[Text]" phldr="0"/>
      <dgm:spPr/>
      <dgm:t>
        <a:bodyPr/>
        <a:lstStyle/>
        <a:p>
          <a:r>
            <a:rPr lang="en-US" dirty="0"/>
            <a:t>Region (A)</a:t>
          </a:r>
        </a:p>
      </dgm:t>
    </dgm:pt>
    <dgm:pt modelId="{5B495930-4ADF-AA4C-B453-081AC4F43B9F}" type="parTrans" cxnId="{B061BF73-5073-9B4E-9326-5149D54666A3}">
      <dgm:prSet/>
      <dgm:spPr/>
      <dgm:t>
        <a:bodyPr/>
        <a:lstStyle/>
        <a:p>
          <a:endParaRPr lang="en-US"/>
        </a:p>
      </dgm:t>
    </dgm:pt>
    <dgm:pt modelId="{671E03CC-B3D4-1E43-A2E5-A20EAC968194}" type="sibTrans" cxnId="{B061BF73-5073-9B4E-9326-5149D54666A3}">
      <dgm:prSet/>
      <dgm:spPr/>
      <dgm:t>
        <a:bodyPr/>
        <a:lstStyle/>
        <a:p>
          <a:r>
            <a:rPr lang="en-US" dirty="0"/>
            <a:t>East US</a:t>
          </a:r>
        </a:p>
      </dgm:t>
    </dgm:pt>
    <dgm:pt modelId="{CAB3B17F-4E18-1847-87B1-D0BE5427FBB3}">
      <dgm:prSet phldrT="[Text]" phldr="0"/>
      <dgm:spPr/>
      <dgm:t>
        <a:bodyPr/>
        <a:lstStyle/>
        <a:p>
          <a:r>
            <a:rPr lang="en-US" dirty="0"/>
            <a:t>Availability Zone(s)</a:t>
          </a:r>
        </a:p>
      </dgm:t>
    </dgm:pt>
    <dgm:pt modelId="{6634431C-72E2-194F-8B3C-C4DE1C365FDA}" type="parTrans" cxnId="{BA900900-F524-8640-965D-EB4962E502B8}">
      <dgm:prSet/>
      <dgm:spPr/>
      <dgm:t>
        <a:bodyPr/>
        <a:lstStyle/>
        <a:p>
          <a:endParaRPr lang="en-US"/>
        </a:p>
      </dgm:t>
    </dgm:pt>
    <dgm:pt modelId="{1CE49633-8E40-4F42-9DB2-4AF2A0CD4421}" type="sibTrans" cxnId="{BA900900-F524-8640-965D-EB4962E502B8}">
      <dgm:prSet/>
      <dgm:spPr/>
      <dgm:t>
        <a:bodyPr/>
        <a:lstStyle/>
        <a:p>
          <a:r>
            <a:rPr lang="en-US" dirty="0"/>
            <a:t>1, 2,, 3</a:t>
          </a:r>
        </a:p>
      </dgm:t>
    </dgm:pt>
    <dgm:pt modelId="{2E488191-448F-5144-8857-733A64C095C8}">
      <dgm:prSet phldrT="[Text]" phldr="0"/>
      <dgm:spPr/>
      <dgm:t>
        <a:bodyPr/>
        <a:lstStyle/>
        <a:p>
          <a:r>
            <a:rPr lang="en-US" dirty="0"/>
            <a:t>Datacenter</a:t>
          </a:r>
        </a:p>
      </dgm:t>
    </dgm:pt>
    <dgm:pt modelId="{DC8E3DD0-2A7C-CB4F-A6CB-DDB2E69255AE}" type="parTrans" cxnId="{80499C25-D602-5F48-BC1D-6E904673BDC3}">
      <dgm:prSet/>
      <dgm:spPr/>
      <dgm:t>
        <a:bodyPr/>
        <a:lstStyle/>
        <a:p>
          <a:endParaRPr lang="en-US"/>
        </a:p>
      </dgm:t>
    </dgm:pt>
    <dgm:pt modelId="{CA66C387-3FBF-F043-A7CA-DA9FC15A124C}" type="sibTrans" cxnId="{80499C25-D602-5F48-BC1D-6E904673BDC3}">
      <dgm:prSet/>
      <dgm:spPr/>
      <dgm:t>
        <a:bodyPr/>
        <a:lstStyle/>
        <a:p>
          <a:r>
            <a:rPr lang="en-US" dirty="0"/>
            <a:t>Building 1</a:t>
          </a:r>
        </a:p>
      </dgm:t>
    </dgm:pt>
    <dgm:pt modelId="{97845C21-BDB8-0041-B591-A1F4B8DD03D0}">
      <dgm:prSet phldrT="[Text]" phldr="0"/>
      <dgm:spPr/>
      <dgm:t>
        <a:bodyPr/>
        <a:lstStyle/>
        <a:p>
          <a:r>
            <a:rPr lang="en-US" dirty="0"/>
            <a:t>Region (B)</a:t>
          </a:r>
        </a:p>
      </dgm:t>
    </dgm:pt>
    <dgm:pt modelId="{48AFB986-91F3-054F-AD80-6D5C45B7A559}" type="parTrans" cxnId="{17B95DD5-F1CB-F347-AA47-157C17AC2C32}">
      <dgm:prSet/>
      <dgm:spPr/>
      <dgm:t>
        <a:bodyPr/>
        <a:lstStyle/>
        <a:p>
          <a:endParaRPr lang="en-US"/>
        </a:p>
      </dgm:t>
    </dgm:pt>
    <dgm:pt modelId="{68172612-B4C1-3246-8C2A-20A23E2B15E6}" type="sibTrans" cxnId="{17B95DD5-F1CB-F347-AA47-157C17AC2C32}">
      <dgm:prSet/>
      <dgm:spPr/>
      <dgm:t>
        <a:bodyPr/>
        <a:lstStyle/>
        <a:p>
          <a:r>
            <a:rPr lang="en-US" dirty="0"/>
            <a:t>West US</a:t>
          </a:r>
        </a:p>
      </dgm:t>
    </dgm:pt>
    <dgm:pt modelId="{760AE6C0-5A2A-E240-99D3-8D95CDED5E77}" type="asst">
      <dgm:prSet phldrT="[Text]" phldr="0"/>
      <dgm:spPr/>
      <dgm:t>
        <a:bodyPr/>
        <a:lstStyle/>
        <a:p>
          <a:r>
            <a:rPr lang="en-US" dirty="0"/>
            <a:t>Geography</a:t>
          </a:r>
        </a:p>
      </dgm:t>
    </dgm:pt>
    <dgm:pt modelId="{3BA0BC4D-4860-7244-8E96-40E22E92860B}" type="parTrans" cxnId="{7A3E088C-93F0-604D-8D89-44B940B1B04C}">
      <dgm:prSet/>
      <dgm:spPr/>
      <dgm:t>
        <a:bodyPr/>
        <a:lstStyle/>
        <a:p>
          <a:endParaRPr lang="en-US"/>
        </a:p>
      </dgm:t>
    </dgm:pt>
    <dgm:pt modelId="{D2763B28-FAC2-B44E-BA8F-E14888F32EF6}" type="sibTrans" cxnId="{7A3E088C-93F0-604D-8D89-44B940B1B04C}">
      <dgm:prSet/>
      <dgm:spPr/>
      <dgm:t>
        <a:bodyPr/>
        <a:lstStyle/>
        <a:p>
          <a:r>
            <a:rPr lang="en-US" dirty="0"/>
            <a:t>North America</a:t>
          </a:r>
        </a:p>
      </dgm:t>
    </dgm:pt>
    <dgm:pt modelId="{56C55BE4-3E63-1D47-BE3A-D429363F3C1A}">
      <dgm:prSet phldrT="[Text]" phldr="0"/>
      <dgm:spPr/>
      <dgm:t>
        <a:bodyPr/>
        <a:lstStyle/>
        <a:p>
          <a:r>
            <a:rPr lang="en-US" dirty="0"/>
            <a:t>Availability Zone(s)</a:t>
          </a:r>
        </a:p>
      </dgm:t>
    </dgm:pt>
    <dgm:pt modelId="{FE71E84F-342F-9846-9E96-BA647F22DFDC}" type="parTrans" cxnId="{BE9B6A7C-9091-FD44-A700-BFA3F42E03B2}">
      <dgm:prSet/>
      <dgm:spPr/>
      <dgm:t>
        <a:bodyPr/>
        <a:lstStyle/>
        <a:p>
          <a:endParaRPr lang="en-US"/>
        </a:p>
      </dgm:t>
    </dgm:pt>
    <dgm:pt modelId="{11AC86F2-2350-0D4D-B2E4-CB66616DB41A}" type="sibTrans" cxnId="{BE9B6A7C-9091-FD44-A700-BFA3F42E03B2}">
      <dgm:prSet/>
      <dgm:spPr/>
      <dgm:t>
        <a:bodyPr/>
        <a:lstStyle/>
        <a:p>
          <a:r>
            <a:rPr lang="en-US" dirty="0"/>
            <a:t>1, 2, 3</a:t>
          </a:r>
        </a:p>
      </dgm:t>
    </dgm:pt>
    <dgm:pt modelId="{619FB619-B6E2-A648-AA94-05B6BC74CBF5}">
      <dgm:prSet phldrT="[Text]" phldr="0"/>
      <dgm:spPr/>
      <dgm:t>
        <a:bodyPr/>
        <a:lstStyle/>
        <a:p>
          <a:r>
            <a:rPr lang="en-US" dirty="0"/>
            <a:t>Datacenter</a:t>
          </a:r>
        </a:p>
      </dgm:t>
    </dgm:pt>
    <dgm:pt modelId="{372C0C44-E5E7-DF4F-80BE-09A9B6C552F3}" type="parTrans" cxnId="{98B062D2-3E78-7846-82BF-8C8481A04744}">
      <dgm:prSet/>
      <dgm:spPr/>
      <dgm:t>
        <a:bodyPr/>
        <a:lstStyle/>
        <a:p>
          <a:endParaRPr lang="en-US"/>
        </a:p>
      </dgm:t>
    </dgm:pt>
    <dgm:pt modelId="{BF18E1D3-FC62-BE44-B966-22A94A4229CB}" type="sibTrans" cxnId="{98B062D2-3E78-7846-82BF-8C8481A04744}">
      <dgm:prSet/>
      <dgm:spPr/>
      <dgm:t>
        <a:bodyPr/>
        <a:lstStyle/>
        <a:p>
          <a:r>
            <a:rPr lang="en-US" dirty="0"/>
            <a:t>Building 1</a:t>
          </a:r>
        </a:p>
      </dgm:t>
    </dgm:pt>
    <dgm:pt modelId="{B66CE801-6CE2-EB4F-8C77-03798D4EBC7C}">
      <dgm:prSet phldrT="[Text]" phldr="0"/>
      <dgm:spPr/>
      <dgm:t>
        <a:bodyPr/>
        <a:lstStyle/>
        <a:p>
          <a:r>
            <a:rPr lang="en-US" dirty="0"/>
            <a:t>Datacenter</a:t>
          </a:r>
        </a:p>
      </dgm:t>
    </dgm:pt>
    <dgm:pt modelId="{96FD81D0-FDBD-C94D-AF51-2E37F5BBE5EE}" type="parTrans" cxnId="{1AD2B228-D8F7-D14F-8BA1-D28D198C6434}">
      <dgm:prSet/>
      <dgm:spPr/>
      <dgm:t>
        <a:bodyPr/>
        <a:lstStyle/>
        <a:p>
          <a:endParaRPr lang="en-US"/>
        </a:p>
      </dgm:t>
    </dgm:pt>
    <dgm:pt modelId="{DCE6F550-8D6C-A742-9B49-10DECB487BD6}" type="sibTrans" cxnId="{1AD2B228-D8F7-D14F-8BA1-D28D198C6434}">
      <dgm:prSet/>
      <dgm:spPr/>
      <dgm:t>
        <a:bodyPr/>
        <a:lstStyle/>
        <a:p>
          <a:r>
            <a:rPr lang="en-US" dirty="0"/>
            <a:t>Building 2</a:t>
          </a:r>
        </a:p>
      </dgm:t>
    </dgm:pt>
    <dgm:pt modelId="{79611E5F-4CBF-914F-B02C-489DFEE42732}">
      <dgm:prSet phldrT="[Text]" phldr="0"/>
      <dgm:spPr/>
      <dgm:t>
        <a:bodyPr/>
        <a:lstStyle/>
        <a:p>
          <a:r>
            <a:rPr lang="en-US"/>
            <a:t>Datacenter</a:t>
          </a:r>
          <a:endParaRPr lang="en-US" dirty="0"/>
        </a:p>
      </dgm:t>
    </dgm:pt>
    <dgm:pt modelId="{E28B6625-2D22-2846-8404-3859D8CAA4B3}" type="parTrans" cxnId="{A17538D8-6AE1-B84E-8A33-A5C43E1F4A7E}">
      <dgm:prSet/>
      <dgm:spPr/>
      <dgm:t>
        <a:bodyPr/>
        <a:lstStyle/>
        <a:p>
          <a:endParaRPr lang="en-US"/>
        </a:p>
      </dgm:t>
    </dgm:pt>
    <dgm:pt modelId="{EB73077B-C8E4-2B4F-B05B-0C6345ECC35E}" type="sibTrans" cxnId="{A17538D8-6AE1-B84E-8A33-A5C43E1F4A7E}">
      <dgm:prSet/>
      <dgm:spPr/>
      <dgm:t>
        <a:bodyPr/>
        <a:lstStyle/>
        <a:p>
          <a:r>
            <a:rPr lang="en-US" dirty="0"/>
            <a:t>Building 2</a:t>
          </a:r>
        </a:p>
      </dgm:t>
    </dgm:pt>
    <dgm:pt modelId="{9A22660A-A04C-F54F-8E2E-DB92D97E352F}" type="pres">
      <dgm:prSet presAssocID="{E2EC5376-3D31-5F4A-98F0-98A55E51EC29}" presName="hierChild1" presStyleCnt="0">
        <dgm:presLayoutVars>
          <dgm:orgChart val="1"/>
          <dgm:chPref val="1"/>
          <dgm:dir/>
          <dgm:animOne val="branch"/>
          <dgm:animLvl val="lvl"/>
          <dgm:resizeHandles/>
        </dgm:presLayoutVars>
      </dgm:prSet>
      <dgm:spPr/>
    </dgm:pt>
    <dgm:pt modelId="{C1E534B6-302D-5642-8878-FBD59E07C3A8}" type="pres">
      <dgm:prSet presAssocID="{FD91BD65-86F7-1D46-8C7F-869A87D96CEA}" presName="hierRoot1" presStyleCnt="0">
        <dgm:presLayoutVars>
          <dgm:hierBranch val="init"/>
        </dgm:presLayoutVars>
      </dgm:prSet>
      <dgm:spPr/>
    </dgm:pt>
    <dgm:pt modelId="{04D3D38A-DA1C-C845-B52D-814B1BE936A9}" type="pres">
      <dgm:prSet presAssocID="{FD91BD65-86F7-1D46-8C7F-869A87D96CEA}" presName="rootComposite1" presStyleCnt="0"/>
      <dgm:spPr/>
    </dgm:pt>
    <dgm:pt modelId="{0F7C2C6F-B827-B94F-A185-4FCF023BC8A8}" type="pres">
      <dgm:prSet presAssocID="{FD91BD65-86F7-1D46-8C7F-869A87D96CEA}" presName="rootText1" presStyleLbl="node0" presStyleIdx="0" presStyleCnt="1">
        <dgm:presLayoutVars>
          <dgm:chMax/>
          <dgm:chPref val="3"/>
        </dgm:presLayoutVars>
      </dgm:prSet>
      <dgm:spPr/>
    </dgm:pt>
    <dgm:pt modelId="{585D9481-A990-D841-BFEF-8DDBD3233CD3}" type="pres">
      <dgm:prSet presAssocID="{FD91BD65-86F7-1D46-8C7F-869A87D96CEA}" presName="titleText1" presStyleLbl="fgAcc0" presStyleIdx="0" presStyleCnt="1">
        <dgm:presLayoutVars>
          <dgm:chMax val="0"/>
          <dgm:chPref val="0"/>
        </dgm:presLayoutVars>
      </dgm:prSet>
      <dgm:spPr/>
    </dgm:pt>
    <dgm:pt modelId="{D451555E-324A-D447-88D8-6427602B237E}" type="pres">
      <dgm:prSet presAssocID="{FD91BD65-86F7-1D46-8C7F-869A87D96CEA}" presName="rootConnector1" presStyleLbl="asst0" presStyleIdx="0" presStyleCnt="0"/>
      <dgm:spPr/>
    </dgm:pt>
    <dgm:pt modelId="{FD4EC66F-256F-A248-9F80-ED0F40F4DF8F}" type="pres">
      <dgm:prSet presAssocID="{FD91BD65-86F7-1D46-8C7F-869A87D96CEA}" presName="hierChild2" presStyleCnt="0"/>
      <dgm:spPr/>
    </dgm:pt>
    <dgm:pt modelId="{100AFA35-BABD-1A44-B303-C3D44E4DD2B7}" type="pres">
      <dgm:prSet presAssocID="{FD91BD65-86F7-1D46-8C7F-869A87D96CEA}" presName="hierChild3" presStyleCnt="0"/>
      <dgm:spPr/>
    </dgm:pt>
    <dgm:pt modelId="{DD37F1B9-C126-0447-860C-6A14EC82DC0F}" type="pres">
      <dgm:prSet presAssocID="{3BA0BC4D-4860-7244-8E96-40E22E92860B}" presName="Name96" presStyleLbl="parChTrans1D2" presStyleIdx="0" presStyleCnt="1"/>
      <dgm:spPr/>
    </dgm:pt>
    <dgm:pt modelId="{34021E95-EBE9-1A46-98A4-651ABC79A281}" type="pres">
      <dgm:prSet presAssocID="{760AE6C0-5A2A-E240-99D3-8D95CDED5E77}" presName="hierRoot3" presStyleCnt="0">
        <dgm:presLayoutVars>
          <dgm:hierBranch val="init"/>
        </dgm:presLayoutVars>
      </dgm:prSet>
      <dgm:spPr/>
    </dgm:pt>
    <dgm:pt modelId="{685F9FA7-B631-7644-8E2E-77059917A54A}" type="pres">
      <dgm:prSet presAssocID="{760AE6C0-5A2A-E240-99D3-8D95CDED5E77}" presName="rootComposite3" presStyleCnt="0"/>
      <dgm:spPr/>
    </dgm:pt>
    <dgm:pt modelId="{EB966D78-71C5-1C4F-B634-BC5CC6B73612}" type="pres">
      <dgm:prSet presAssocID="{760AE6C0-5A2A-E240-99D3-8D95CDED5E77}" presName="rootText3" presStyleLbl="asst1" presStyleIdx="0" presStyleCnt="1">
        <dgm:presLayoutVars>
          <dgm:chPref val="3"/>
        </dgm:presLayoutVars>
      </dgm:prSet>
      <dgm:spPr/>
    </dgm:pt>
    <dgm:pt modelId="{8CC3B043-3AC3-FE43-8435-3D142171DDEE}" type="pres">
      <dgm:prSet presAssocID="{760AE6C0-5A2A-E240-99D3-8D95CDED5E77}" presName="titleText3" presStyleLbl="fgAcc2" presStyleIdx="0" presStyleCnt="1">
        <dgm:presLayoutVars>
          <dgm:chMax val="0"/>
          <dgm:chPref val="0"/>
        </dgm:presLayoutVars>
      </dgm:prSet>
      <dgm:spPr/>
    </dgm:pt>
    <dgm:pt modelId="{EA77506E-2C9E-1045-A94B-969676131ABA}" type="pres">
      <dgm:prSet presAssocID="{760AE6C0-5A2A-E240-99D3-8D95CDED5E77}" presName="rootConnector3" presStyleLbl="asst0" presStyleIdx="0" presStyleCnt="0"/>
      <dgm:spPr/>
    </dgm:pt>
    <dgm:pt modelId="{D1C3B8E7-D914-B647-9549-94D6E631A452}" type="pres">
      <dgm:prSet presAssocID="{760AE6C0-5A2A-E240-99D3-8D95CDED5E77}" presName="hierChild6" presStyleCnt="0"/>
      <dgm:spPr/>
    </dgm:pt>
    <dgm:pt modelId="{9CC797C4-7EC8-0A4F-8431-ADF14F5A8FEF}" type="pres">
      <dgm:prSet presAssocID="{5B495930-4ADF-AA4C-B453-081AC4F43B9F}" presName="Name37" presStyleLbl="parChTrans1D3" presStyleIdx="0" presStyleCnt="2"/>
      <dgm:spPr/>
    </dgm:pt>
    <dgm:pt modelId="{ACE5DB1C-9C92-B74E-AEAF-27C8671763E7}" type="pres">
      <dgm:prSet presAssocID="{A7CA51EB-238E-524E-8851-49B1AD0EA62C}" presName="hierRoot2" presStyleCnt="0">
        <dgm:presLayoutVars>
          <dgm:hierBranch val="init"/>
        </dgm:presLayoutVars>
      </dgm:prSet>
      <dgm:spPr/>
    </dgm:pt>
    <dgm:pt modelId="{33E9800A-EF87-B94F-B970-7757003BE6A6}" type="pres">
      <dgm:prSet presAssocID="{A7CA51EB-238E-524E-8851-49B1AD0EA62C}" presName="rootComposite" presStyleCnt="0"/>
      <dgm:spPr/>
    </dgm:pt>
    <dgm:pt modelId="{5A1D5C97-DC99-084F-A4BB-665C94D2D5FB}" type="pres">
      <dgm:prSet presAssocID="{A7CA51EB-238E-524E-8851-49B1AD0EA62C}" presName="rootText" presStyleLbl="node1" presStyleIdx="0" presStyleCnt="8">
        <dgm:presLayoutVars>
          <dgm:chMax/>
          <dgm:chPref val="3"/>
        </dgm:presLayoutVars>
      </dgm:prSet>
      <dgm:spPr/>
    </dgm:pt>
    <dgm:pt modelId="{A44B0192-17D9-0C44-BCC3-5B5D83D212D3}" type="pres">
      <dgm:prSet presAssocID="{A7CA51EB-238E-524E-8851-49B1AD0EA62C}" presName="titleText2" presStyleLbl="fgAcc1" presStyleIdx="0" presStyleCnt="8">
        <dgm:presLayoutVars>
          <dgm:chMax val="0"/>
          <dgm:chPref val="0"/>
        </dgm:presLayoutVars>
      </dgm:prSet>
      <dgm:spPr/>
    </dgm:pt>
    <dgm:pt modelId="{3F4AF96C-0105-804C-8E53-1D6F2C3C3662}" type="pres">
      <dgm:prSet presAssocID="{A7CA51EB-238E-524E-8851-49B1AD0EA62C}" presName="rootConnector" presStyleLbl="node3" presStyleIdx="0" presStyleCnt="0"/>
      <dgm:spPr/>
    </dgm:pt>
    <dgm:pt modelId="{852AE4E1-0836-BB48-B5C3-E56A665D9270}" type="pres">
      <dgm:prSet presAssocID="{A7CA51EB-238E-524E-8851-49B1AD0EA62C}" presName="hierChild4" presStyleCnt="0"/>
      <dgm:spPr/>
    </dgm:pt>
    <dgm:pt modelId="{165CB2C0-B095-E044-AFB0-6C7B2DAD072A}" type="pres">
      <dgm:prSet presAssocID="{FE71E84F-342F-9846-9E96-BA647F22DFDC}" presName="Name37" presStyleLbl="parChTrans1D4" presStyleIdx="0" presStyleCnt="6"/>
      <dgm:spPr/>
    </dgm:pt>
    <dgm:pt modelId="{317EBCD4-9C40-9045-88C3-47A8F0349B7C}" type="pres">
      <dgm:prSet presAssocID="{56C55BE4-3E63-1D47-BE3A-D429363F3C1A}" presName="hierRoot2" presStyleCnt="0">
        <dgm:presLayoutVars>
          <dgm:hierBranch val="init"/>
        </dgm:presLayoutVars>
      </dgm:prSet>
      <dgm:spPr/>
    </dgm:pt>
    <dgm:pt modelId="{D3E10DE3-122F-5144-BB7C-778D6C32C901}" type="pres">
      <dgm:prSet presAssocID="{56C55BE4-3E63-1D47-BE3A-D429363F3C1A}" presName="rootComposite" presStyleCnt="0"/>
      <dgm:spPr/>
    </dgm:pt>
    <dgm:pt modelId="{AD33B0B7-9341-8749-9791-B76B0F7E8EDB}" type="pres">
      <dgm:prSet presAssocID="{56C55BE4-3E63-1D47-BE3A-D429363F3C1A}" presName="rootText" presStyleLbl="node1" presStyleIdx="1" presStyleCnt="8">
        <dgm:presLayoutVars>
          <dgm:chMax/>
          <dgm:chPref val="3"/>
        </dgm:presLayoutVars>
      </dgm:prSet>
      <dgm:spPr/>
    </dgm:pt>
    <dgm:pt modelId="{E08B28E6-03EF-A34F-A0FD-DB0CF1229DE7}" type="pres">
      <dgm:prSet presAssocID="{56C55BE4-3E63-1D47-BE3A-D429363F3C1A}" presName="titleText2" presStyleLbl="fgAcc1" presStyleIdx="1" presStyleCnt="8">
        <dgm:presLayoutVars>
          <dgm:chMax val="0"/>
          <dgm:chPref val="0"/>
        </dgm:presLayoutVars>
      </dgm:prSet>
      <dgm:spPr/>
    </dgm:pt>
    <dgm:pt modelId="{135570F8-2CA5-4541-9E59-3004A20E2F93}" type="pres">
      <dgm:prSet presAssocID="{56C55BE4-3E63-1D47-BE3A-D429363F3C1A}" presName="rootConnector" presStyleLbl="node4" presStyleIdx="0" presStyleCnt="0"/>
      <dgm:spPr/>
    </dgm:pt>
    <dgm:pt modelId="{0CC6D23F-594E-F34F-8E49-7E33C889CDFC}" type="pres">
      <dgm:prSet presAssocID="{56C55BE4-3E63-1D47-BE3A-D429363F3C1A}" presName="hierChild4" presStyleCnt="0"/>
      <dgm:spPr/>
    </dgm:pt>
    <dgm:pt modelId="{A6B88F22-25F5-BB40-81FC-69D7AB076A7B}" type="pres">
      <dgm:prSet presAssocID="{372C0C44-E5E7-DF4F-80BE-09A9B6C552F3}" presName="Name37" presStyleLbl="parChTrans1D4" presStyleIdx="1" presStyleCnt="6"/>
      <dgm:spPr/>
    </dgm:pt>
    <dgm:pt modelId="{59DE8866-C5C6-FB4E-B9C8-B5E44A6CA5E7}" type="pres">
      <dgm:prSet presAssocID="{619FB619-B6E2-A648-AA94-05B6BC74CBF5}" presName="hierRoot2" presStyleCnt="0">
        <dgm:presLayoutVars>
          <dgm:hierBranch val="init"/>
        </dgm:presLayoutVars>
      </dgm:prSet>
      <dgm:spPr/>
    </dgm:pt>
    <dgm:pt modelId="{D51060FB-1CD2-FE41-BE10-FD6759A45DB8}" type="pres">
      <dgm:prSet presAssocID="{619FB619-B6E2-A648-AA94-05B6BC74CBF5}" presName="rootComposite" presStyleCnt="0"/>
      <dgm:spPr/>
    </dgm:pt>
    <dgm:pt modelId="{41BC02F3-7EFC-D148-81A6-BAC3B6C5350D}" type="pres">
      <dgm:prSet presAssocID="{619FB619-B6E2-A648-AA94-05B6BC74CBF5}" presName="rootText" presStyleLbl="node1" presStyleIdx="2" presStyleCnt="8">
        <dgm:presLayoutVars>
          <dgm:chMax/>
          <dgm:chPref val="3"/>
        </dgm:presLayoutVars>
      </dgm:prSet>
      <dgm:spPr/>
    </dgm:pt>
    <dgm:pt modelId="{3CADF453-2E5B-CB42-8CEF-05AC7A6EE5BD}" type="pres">
      <dgm:prSet presAssocID="{619FB619-B6E2-A648-AA94-05B6BC74CBF5}" presName="titleText2" presStyleLbl="fgAcc1" presStyleIdx="2" presStyleCnt="8">
        <dgm:presLayoutVars>
          <dgm:chMax val="0"/>
          <dgm:chPref val="0"/>
        </dgm:presLayoutVars>
      </dgm:prSet>
      <dgm:spPr/>
    </dgm:pt>
    <dgm:pt modelId="{B207F41F-E4EC-974C-8495-40D3787DB2E3}" type="pres">
      <dgm:prSet presAssocID="{619FB619-B6E2-A648-AA94-05B6BC74CBF5}" presName="rootConnector" presStyleLbl="node4" presStyleIdx="0" presStyleCnt="0"/>
      <dgm:spPr/>
    </dgm:pt>
    <dgm:pt modelId="{FA3F1326-38E1-7B4C-93BA-CB5139D8D6D3}" type="pres">
      <dgm:prSet presAssocID="{619FB619-B6E2-A648-AA94-05B6BC74CBF5}" presName="hierChild4" presStyleCnt="0"/>
      <dgm:spPr/>
    </dgm:pt>
    <dgm:pt modelId="{6DFE41A3-78F1-F844-9939-7F508F479819}" type="pres">
      <dgm:prSet presAssocID="{619FB619-B6E2-A648-AA94-05B6BC74CBF5}" presName="hierChild5" presStyleCnt="0"/>
      <dgm:spPr/>
    </dgm:pt>
    <dgm:pt modelId="{1A7C84C9-96E0-AB40-A1B4-0E9A777A9E92}" type="pres">
      <dgm:prSet presAssocID="{E28B6625-2D22-2846-8404-3859D8CAA4B3}" presName="Name37" presStyleLbl="parChTrans1D4" presStyleIdx="2" presStyleCnt="6"/>
      <dgm:spPr/>
    </dgm:pt>
    <dgm:pt modelId="{E1A625AC-80FF-A64D-8F0B-E98CAB482139}" type="pres">
      <dgm:prSet presAssocID="{79611E5F-4CBF-914F-B02C-489DFEE42732}" presName="hierRoot2" presStyleCnt="0">
        <dgm:presLayoutVars>
          <dgm:hierBranch val="init"/>
        </dgm:presLayoutVars>
      </dgm:prSet>
      <dgm:spPr/>
    </dgm:pt>
    <dgm:pt modelId="{C1AD7587-2E73-FA49-8A44-C8909942524F}" type="pres">
      <dgm:prSet presAssocID="{79611E5F-4CBF-914F-B02C-489DFEE42732}" presName="rootComposite" presStyleCnt="0"/>
      <dgm:spPr/>
    </dgm:pt>
    <dgm:pt modelId="{5C708FDC-92B8-9D46-93BA-BF37C6B7F941}" type="pres">
      <dgm:prSet presAssocID="{79611E5F-4CBF-914F-B02C-489DFEE42732}" presName="rootText" presStyleLbl="node1" presStyleIdx="3" presStyleCnt="8">
        <dgm:presLayoutVars>
          <dgm:chMax/>
          <dgm:chPref val="3"/>
        </dgm:presLayoutVars>
      </dgm:prSet>
      <dgm:spPr/>
    </dgm:pt>
    <dgm:pt modelId="{C5F971CB-2647-D44C-979A-294EA796428B}" type="pres">
      <dgm:prSet presAssocID="{79611E5F-4CBF-914F-B02C-489DFEE42732}" presName="titleText2" presStyleLbl="fgAcc1" presStyleIdx="3" presStyleCnt="8">
        <dgm:presLayoutVars>
          <dgm:chMax val="0"/>
          <dgm:chPref val="0"/>
        </dgm:presLayoutVars>
      </dgm:prSet>
      <dgm:spPr/>
    </dgm:pt>
    <dgm:pt modelId="{186DA5A0-968C-4F48-801C-681883FA8412}" type="pres">
      <dgm:prSet presAssocID="{79611E5F-4CBF-914F-B02C-489DFEE42732}" presName="rootConnector" presStyleLbl="node4" presStyleIdx="0" presStyleCnt="0"/>
      <dgm:spPr/>
    </dgm:pt>
    <dgm:pt modelId="{EBA63816-FEDF-DA4B-9B5D-6328FCB06511}" type="pres">
      <dgm:prSet presAssocID="{79611E5F-4CBF-914F-B02C-489DFEE42732}" presName="hierChild4" presStyleCnt="0"/>
      <dgm:spPr/>
    </dgm:pt>
    <dgm:pt modelId="{D51D480B-895C-5747-B57F-00179BD6248B}" type="pres">
      <dgm:prSet presAssocID="{79611E5F-4CBF-914F-B02C-489DFEE42732}" presName="hierChild5" presStyleCnt="0"/>
      <dgm:spPr/>
    </dgm:pt>
    <dgm:pt modelId="{885844DA-5C36-314C-B9CE-60BA01168865}" type="pres">
      <dgm:prSet presAssocID="{56C55BE4-3E63-1D47-BE3A-D429363F3C1A}" presName="hierChild5" presStyleCnt="0"/>
      <dgm:spPr/>
    </dgm:pt>
    <dgm:pt modelId="{52BE42DF-DD1B-FC40-8179-0257B806DD18}" type="pres">
      <dgm:prSet presAssocID="{A7CA51EB-238E-524E-8851-49B1AD0EA62C}" presName="hierChild5" presStyleCnt="0"/>
      <dgm:spPr/>
    </dgm:pt>
    <dgm:pt modelId="{2D451EE6-C31F-2742-B6B0-C4ADC1FC2D90}" type="pres">
      <dgm:prSet presAssocID="{48AFB986-91F3-054F-AD80-6D5C45B7A559}" presName="Name37" presStyleLbl="parChTrans1D3" presStyleIdx="1" presStyleCnt="2"/>
      <dgm:spPr/>
    </dgm:pt>
    <dgm:pt modelId="{46B4A3B2-5A44-DF4C-B762-34D464C27335}" type="pres">
      <dgm:prSet presAssocID="{97845C21-BDB8-0041-B591-A1F4B8DD03D0}" presName="hierRoot2" presStyleCnt="0">
        <dgm:presLayoutVars>
          <dgm:hierBranch val="init"/>
        </dgm:presLayoutVars>
      </dgm:prSet>
      <dgm:spPr/>
    </dgm:pt>
    <dgm:pt modelId="{5E31522E-34BB-624C-AEA6-8B9C23FC3BA0}" type="pres">
      <dgm:prSet presAssocID="{97845C21-BDB8-0041-B591-A1F4B8DD03D0}" presName="rootComposite" presStyleCnt="0"/>
      <dgm:spPr/>
    </dgm:pt>
    <dgm:pt modelId="{4166600A-2EAF-A041-ADA9-335F5F4F137D}" type="pres">
      <dgm:prSet presAssocID="{97845C21-BDB8-0041-B591-A1F4B8DD03D0}" presName="rootText" presStyleLbl="node1" presStyleIdx="4" presStyleCnt="8">
        <dgm:presLayoutVars>
          <dgm:chMax/>
          <dgm:chPref val="3"/>
        </dgm:presLayoutVars>
      </dgm:prSet>
      <dgm:spPr/>
    </dgm:pt>
    <dgm:pt modelId="{8B4E734E-B912-604A-A995-E6258606E004}" type="pres">
      <dgm:prSet presAssocID="{97845C21-BDB8-0041-B591-A1F4B8DD03D0}" presName="titleText2" presStyleLbl="fgAcc1" presStyleIdx="4" presStyleCnt="8">
        <dgm:presLayoutVars>
          <dgm:chMax val="0"/>
          <dgm:chPref val="0"/>
        </dgm:presLayoutVars>
      </dgm:prSet>
      <dgm:spPr/>
    </dgm:pt>
    <dgm:pt modelId="{419E7574-6C5B-6941-9829-E44127EBDA44}" type="pres">
      <dgm:prSet presAssocID="{97845C21-BDB8-0041-B591-A1F4B8DD03D0}" presName="rootConnector" presStyleLbl="node3" presStyleIdx="0" presStyleCnt="0"/>
      <dgm:spPr/>
    </dgm:pt>
    <dgm:pt modelId="{C23477EA-4832-284A-A5A7-3E5224FD427A}" type="pres">
      <dgm:prSet presAssocID="{97845C21-BDB8-0041-B591-A1F4B8DD03D0}" presName="hierChild4" presStyleCnt="0"/>
      <dgm:spPr/>
    </dgm:pt>
    <dgm:pt modelId="{73D0300A-8F72-E247-BBA1-19A336CDC714}" type="pres">
      <dgm:prSet presAssocID="{6634431C-72E2-194F-8B3C-C4DE1C365FDA}" presName="Name37" presStyleLbl="parChTrans1D4" presStyleIdx="3" presStyleCnt="6"/>
      <dgm:spPr/>
    </dgm:pt>
    <dgm:pt modelId="{6E051653-E3BD-AE43-A47F-3D9634F3234A}" type="pres">
      <dgm:prSet presAssocID="{CAB3B17F-4E18-1847-87B1-D0BE5427FBB3}" presName="hierRoot2" presStyleCnt="0">
        <dgm:presLayoutVars>
          <dgm:hierBranch val="init"/>
        </dgm:presLayoutVars>
      </dgm:prSet>
      <dgm:spPr/>
    </dgm:pt>
    <dgm:pt modelId="{C8B17FA1-16D8-FC49-9FA3-DC3C2320ED48}" type="pres">
      <dgm:prSet presAssocID="{CAB3B17F-4E18-1847-87B1-D0BE5427FBB3}" presName="rootComposite" presStyleCnt="0"/>
      <dgm:spPr/>
    </dgm:pt>
    <dgm:pt modelId="{E79F65BA-A8B0-A445-8CD6-E62915945C53}" type="pres">
      <dgm:prSet presAssocID="{CAB3B17F-4E18-1847-87B1-D0BE5427FBB3}" presName="rootText" presStyleLbl="node1" presStyleIdx="5" presStyleCnt="8">
        <dgm:presLayoutVars>
          <dgm:chMax/>
          <dgm:chPref val="3"/>
        </dgm:presLayoutVars>
      </dgm:prSet>
      <dgm:spPr/>
    </dgm:pt>
    <dgm:pt modelId="{E3F681D2-806A-C147-91E7-66BBC0EF283F}" type="pres">
      <dgm:prSet presAssocID="{CAB3B17F-4E18-1847-87B1-D0BE5427FBB3}" presName="titleText2" presStyleLbl="fgAcc1" presStyleIdx="5" presStyleCnt="8">
        <dgm:presLayoutVars>
          <dgm:chMax val="0"/>
          <dgm:chPref val="0"/>
        </dgm:presLayoutVars>
      </dgm:prSet>
      <dgm:spPr/>
    </dgm:pt>
    <dgm:pt modelId="{62EBB39B-42D5-2F41-A1F0-EB7646244B6F}" type="pres">
      <dgm:prSet presAssocID="{CAB3B17F-4E18-1847-87B1-D0BE5427FBB3}" presName="rootConnector" presStyleLbl="node4" presStyleIdx="0" presStyleCnt="0"/>
      <dgm:spPr/>
    </dgm:pt>
    <dgm:pt modelId="{B412DF74-CDE6-CB44-9D92-35027A7B23D1}" type="pres">
      <dgm:prSet presAssocID="{CAB3B17F-4E18-1847-87B1-D0BE5427FBB3}" presName="hierChild4" presStyleCnt="0"/>
      <dgm:spPr/>
    </dgm:pt>
    <dgm:pt modelId="{C8F91E08-53F6-E542-B161-39770272E115}" type="pres">
      <dgm:prSet presAssocID="{DC8E3DD0-2A7C-CB4F-A6CB-DDB2E69255AE}" presName="Name37" presStyleLbl="parChTrans1D4" presStyleIdx="4" presStyleCnt="6"/>
      <dgm:spPr/>
    </dgm:pt>
    <dgm:pt modelId="{686933A3-FBD5-D243-A88B-C8FF7D189576}" type="pres">
      <dgm:prSet presAssocID="{2E488191-448F-5144-8857-733A64C095C8}" presName="hierRoot2" presStyleCnt="0">
        <dgm:presLayoutVars>
          <dgm:hierBranch val="init"/>
        </dgm:presLayoutVars>
      </dgm:prSet>
      <dgm:spPr/>
    </dgm:pt>
    <dgm:pt modelId="{C8CF32CC-D83F-CA40-99A9-3094B7DEB1C7}" type="pres">
      <dgm:prSet presAssocID="{2E488191-448F-5144-8857-733A64C095C8}" presName="rootComposite" presStyleCnt="0"/>
      <dgm:spPr/>
    </dgm:pt>
    <dgm:pt modelId="{18A55F99-9605-B54D-ABF0-AC567323ACDD}" type="pres">
      <dgm:prSet presAssocID="{2E488191-448F-5144-8857-733A64C095C8}" presName="rootText" presStyleLbl="node1" presStyleIdx="6" presStyleCnt="8">
        <dgm:presLayoutVars>
          <dgm:chMax/>
          <dgm:chPref val="3"/>
        </dgm:presLayoutVars>
      </dgm:prSet>
      <dgm:spPr/>
    </dgm:pt>
    <dgm:pt modelId="{A185AF94-0E32-514E-AD55-A212DA8ED5E3}" type="pres">
      <dgm:prSet presAssocID="{2E488191-448F-5144-8857-733A64C095C8}" presName="titleText2" presStyleLbl="fgAcc1" presStyleIdx="6" presStyleCnt="8">
        <dgm:presLayoutVars>
          <dgm:chMax val="0"/>
          <dgm:chPref val="0"/>
        </dgm:presLayoutVars>
      </dgm:prSet>
      <dgm:spPr/>
    </dgm:pt>
    <dgm:pt modelId="{DF152275-F147-E945-97D6-D634AE79D5D1}" type="pres">
      <dgm:prSet presAssocID="{2E488191-448F-5144-8857-733A64C095C8}" presName="rootConnector" presStyleLbl="node4" presStyleIdx="0" presStyleCnt="0"/>
      <dgm:spPr/>
    </dgm:pt>
    <dgm:pt modelId="{73E8B8D9-96FF-6D42-BFE7-AABAD31D5806}" type="pres">
      <dgm:prSet presAssocID="{2E488191-448F-5144-8857-733A64C095C8}" presName="hierChild4" presStyleCnt="0"/>
      <dgm:spPr/>
    </dgm:pt>
    <dgm:pt modelId="{C5671353-5E0C-8B49-9234-C10EF00A934D}" type="pres">
      <dgm:prSet presAssocID="{2E488191-448F-5144-8857-733A64C095C8}" presName="hierChild5" presStyleCnt="0"/>
      <dgm:spPr/>
    </dgm:pt>
    <dgm:pt modelId="{00860402-3CC6-874F-8665-239F2F97DC56}" type="pres">
      <dgm:prSet presAssocID="{96FD81D0-FDBD-C94D-AF51-2E37F5BBE5EE}" presName="Name37" presStyleLbl="parChTrans1D4" presStyleIdx="5" presStyleCnt="6"/>
      <dgm:spPr/>
    </dgm:pt>
    <dgm:pt modelId="{1079ACB9-519F-F444-80F8-A48FC73CF517}" type="pres">
      <dgm:prSet presAssocID="{B66CE801-6CE2-EB4F-8C77-03798D4EBC7C}" presName="hierRoot2" presStyleCnt="0">
        <dgm:presLayoutVars>
          <dgm:hierBranch val="init"/>
        </dgm:presLayoutVars>
      </dgm:prSet>
      <dgm:spPr/>
    </dgm:pt>
    <dgm:pt modelId="{D0887443-5C23-FA4C-9A4B-F0661EE6E842}" type="pres">
      <dgm:prSet presAssocID="{B66CE801-6CE2-EB4F-8C77-03798D4EBC7C}" presName="rootComposite" presStyleCnt="0"/>
      <dgm:spPr/>
    </dgm:pt>
    <dgm:pt modelId="{3346A343-B87E-234B-BAED-7058CF382CF9}" type="pres">
      <dgm:prSet presAssocID="{B66CE801-6CE2-EB4F-8C77-03798D4EBC7C}" presName="rootText" presStyleLbl="node1" presStyleIdx="7" presStyleCnt="8">
        <dgm:presLayoutVars>
          <dgm:chMax/>
          <dgm:chPref val="3"/>
        </dgm:presLayoutVars>
      </dgm:prSet>
      <dgm:spPr/>
    </dgm:pt>
    <dgm:pt modelId="{DF246BC1-E978-6B45-B7B4-017FE5C744E6}" type="pres">
      <dgm:prSet presAssocID="{B66CE801-6CE2-EB4F-8C77-03798D4EBC7C}" presName="titleText2" presStyleLbl="fgAcc1" presStyleIdx="7" presStyleCnt="8">
        <dgm:presLayoutVars>
          <dgm:chMax val="0"/>
          <dgm:chPref val="0"/>
        </dgm:presLayoutVars>
      </dgm:prSet>
      <dgm:spPr/>
    </dgm:pt>
    <dgm:pt modelId="{C32991E5-726B-8244-BA6D-732EC47C5CAD}" type="pres">
      <dgm:prSet presAssocID="{B66CE801-6CE2-EB4F-8C77-03798D4EBC7C}" presName="rootConnector" presStyleLbl="node4" presStyleIdx="0" presStyleCnt="0"/>
      <dgm:spPr/>
    </dgm:pt>
    <dgm:pt modelId="{3F5DB64E-933E-AC40-A08A-9D7250F2DC07}" type="pres">
      <dgm:prSet presAssocID="{B66CE801-6CE2-EB4F-8C77-03798D4EBC7C}" presName="hierChild4" presStyleCnt="0"/>
      <dgm:spPr/>
    </dgm:pt>
    <dgm:pt modelId="{6C9CA893-7533-A14E-854A-9CF1D74139ED}" type="pres">
      <dgm:prSet presAssocID="{B66CE801-6CE2-EB4F-8C77-03798D4EBC7C}" presName="hierChild5" presStyleCnt="0"/>
      <dgm:spPr/>
    </dgm:pt>
    <dgm:pt modelId="{8451A33F-79BD-DC49-B4E5-F40E0C4F4C5D}" type="pres">
      <dgm:prSet presAssocID="{CAB3B17F-4E18-1847-87B1-D0BE5427FBB3}" presName="hierChild5" presStyleCnt="0"/>
      <dgm:spPr/>
    </dgm:pt>
    <dgm:pt modelId="{B9D56BE6-9E8C-D64D-9D0F-3092E3DAAA5D}" type="pres">
      <dgm:prSet presAssocID="{97845C21-BDB8-0041-B591-A1F4B8DD03D0}" presName="hierChild5" presStyleCnt="0"/>
      <dgm:spPr/>
    </dgm:pt>
    <dgm:pt modelId="{5CAC5F5E-0517-9242-B68E-8317B453D567}" type="pres">
      <dgm:prSet presAssocID="{760AE6C0-5A2A-E240-99D3-8D95CDED5E77}" presName="hierChild7" presStyleCnt="0"/>
      <dgm:spPr/>
    </dgm:pt>
  </dgm:ptLst>
  <dgm:cxnLst>
    <dgm:cxn modelId="{BA900900-F524-8640-965D-EB4962E502B8}" srcId="{97845C21-BDB8-0041-B591-A1F4B8DD03D0}" destId="{CAB3B17F-4E18-1847-87B1-D0BE5427FBB3}" srcOrd="0" destOrd="0" parTransId="{6634431C-72E2-194F-8B3C-C4DE1C365FDA}" sibTransId="{1CE49633-8E40-4F42-9DB2-4AF2A0CD4421}"/>
    <dgm:cxn modelId="{614CCC12-8EEF-B84E-A329-3FB01B330822}" type="presOf" srcId="{619FB619-B6E2-A648-AA94-05B6BC74CBF5}" destId="{41BC02F3-7EFC-D148-81A6-BAC3B6C5350D}" srcOrd="0" destOrd="0" presId="urn:microsoft.com/office/officeart/2008/layout/NameandTitleOrganizationalChart"/>
    <dgm:cxn modelId="{364DB417-36D6-4644-8CE3-7DF9ECF32917}" type="presOf" srcId="{68172612-B4C1-3246-8C2A-20A23E2B15E6}" destId="{8B4E734E-B912-604A-A995-E6258606E004}" srcOrd="0" destOrd="0" presId="urn:microsoft.com/office/officeart/2008/layout/NameandTitleOrganizationalChart"/>
    <dgm:cxn modelId="{6912141C-9BDE-CE49-B46A-37A0822F21E9}" type="presOf" srcId="{48AFB986-91F3-054F-AD80-6D5C45B7A559}" destId="{2D451EE6-C31F-2742-B6B0-C4ADC1FC2D90}" srcOrd="0" destOrd="0" presId="urn:microsoft.com/office/officeart/2008/layout/NameandTitleOrganizationalChart"/>
    <dgm:cxn modelId="{60ADFD1C-BC62-FF4C-8BB9-40F64E767103}" type="presOf" srcId="{CA66C387-3FBF-F043-A7CA-DA9FC15A124C}" destId="{A185AF94-0E32-514E-AD55-A212DA8ED5E3}" srcOrd="0" destOrd="0" presId="urn:microsoft.com/office/officeart/2008/layout/NameandTitleOrganizationalChart"/>
    <dgm:cxn modelId="{80499C25-D602-5F48-BC1D-6E904673BDC3}" srcId="{CAB3B17F-4E18-1847-87B1-D0BE5427FBB3}" destId="{2E488191-448F-5144-8857-733A64C095C8}" srcOrd="0" destOrd="0" parTransId="{DC8E3DD0-2A7C-CB4F-A6CB-DDB2E69255AE}" sibTransId="{CA66C387-3FBF-F043-A7CA-DA9FC15A124C}"/>
    <dgm:cxn modelId="{1AD2B228-D8F7-D14F-8BA1-D28D198C6434}" srcId="{CAB3B17F-4E18-1847-87B1-D0BE5427FBB3}" destId="{B66CE801-6CE2-EB4F-8C77-03798D4EBC7C}" srcOrd="1" destOrd="0" parTransId="{96FD81D0-FDBD-C94D-AF51-2E37F5BBE5EE}" sibTransId="{DCE6F550-8D6C-A742-9B49-10DECB487BD6}"/>
    <dgm:cxn modelId="{980B842D-645F-E648-99D0-36F48918E786}" type="presOf" srcId="{B66CE801-6CE2-EB4F-8C77-03798D4EBC7C}" destId="{C32991E5-726B-8244-BA6D-732EC47C5CAD}" srcOrd="1" destOrd="0" presId="urn:microsoft.com/office/officeart/2008/layout/NameandTitleOrganizationalChart"/>
    <dgm:cxn modelId="{2A384634-62E5-B248-9E2A-469ED2C54956}" type="presOf" srcId="{5B495930-4ADF-AA4C-B453-081AC4F43B9F}" destId="{9CC797C4-7EC8-0A4F-8431-ADF14F5A8FEF}" srcOrd="0" destOrd="0" presId="urn:microsoft.com/office/officeart/2008/layout/NameandTitleOrganizationalChart"/>
    <dgm:cxn modelId="{48E7DA35-59AB-7F49-B758-A63A002D5901}" type="presOf" srcId="{2E488191-448F-5144-8857-733A64C095C8}" destId="{18A55F99-9605-B54D-ABF0-AC567323ACDD}" srcOrd="0" destOrd="0" presId="urn:microsoft.com/office/officeart/2008/layout/NameandTitleOrganizationalChart"/>
    <dgm:cxn modelId="{CFB03949-D5D0-1A4C-9292-B8E6025741C6}" type="presOf" srcId="{CAB3B17F-4E18-1847-87B1-D0BE5427FBB3}" destId="{62EBB39B-42D5-2F41-A1F0-EB7646244B6F}" srcOrd="1" destOrd="0" presId="urn:microsoft.com/office/officeart/2008/layout/NameandTitleOrganizationalChart"/>
    <dgm:cxn modelId="{92224C4B-2C05-AE48-BB19-F6C572CB0E26}" type="presOf" srcId="{A7CA51EB-238E-524E-8851-49B1AD0EA62C}" destId="{5A1D5C97-DC99-084F-A4BB-665C94D2D5FB}" srcOrd="0" destOrd="0" presId="urn:microsoft.com/office/officeart/2008/layout/NameandTitleOrganizationalChart"/>
    <dgm:cxn modelId="{3AE4A05A-25B8-6540-ABDE-FD8564EF876D}" type="presOf" srcId="{1CE49633-8E40-4F42-9DB2-4AF2A0CD4421}" destId="{E3F681D2-806A-C147-91E7-66BBC0EF283F}" srcOrd="0" destOrd="0" presId="urn:microsoft.com/office/officeart/2008/layout/NameandTitleOrganizationalChart"/>
    <dgm:cxn modelId="{4EDD565C-B6FA-8748-A115-194BF4783FA1}" type="presOf" srcId="{EB73077B-C8E4-2B4F-B05B-0C6345ECC35E}" destId="{C5F971CB-2647-D44C-979A-294EA796428B}" srcOrd="0" destOrd="0" presId="urn:microsoft.com/office/officeart/2008/layout/NameandTitleOrganizationalChart"/>
    <dgm:cxn modelId="{6BEF5961-9012-DD4B-A66B-2E3AD941DC0C}" type="presOf" srcId="{B66CE801-6CE2-EB4F-8C77-03798D4EBC7C}" destId="{3346A343-B87E-234B-BAED-7058CF382CF9}" srcOrd="0" destOrd="0" presId="urn:microsoft.com/office/officeart/2008/layout/NameandTitleOrganizationalChart"/>
    <dgm:cxn modelId="{D8CA1466-ECB5-3740-9865-C91DA6A61AC9}" type="presOf" srcId="{FD91BD65-86F7-1D46-8C7F-869A87D96CEA}" destId="{0F7C2C6F-B827-B94F-A185-4FCF023BC8A8}" srcOrd="0" destOrd="0" presId="urn:microsoft.com/office/officeart/2008/layout/NameandTitleOrganizationalChart"/>
    <dgm:cxn modelId="{3C3F4666-E8AA-C649-A958-3BB6BA15E4A7}" type="presOf" srcId="{372C0C44-E5E7-DF4F-80BE-09A9B6C552F3}" destId="{A6B88F22-25F5-BB40-81FC-69D7AB076A7B}" srcOrd="0" destOrd="0" presId="urn:microsoft.com/office/officeart/2008/layout/NameandTitleOrganizationalChart"/>
    <dgm:cxn modelId="{DEE04B6A-C8AC-7345-B248-23DEA3C537F1}" type="presOf" srcId="{97845C21-BDB8-0041-B591-A1F4B8DD03D0}" destId="{419E7574-6C5B-6941-9829-E44127EBDA44}" srcOrd="1" destOrd="0" presId="urn:microsoft.com/office/officeart/2008/layout/NameandTitleOrganizationalChart"/>
    <dgm:cxn modelId="{D252946D-8890-1241-A706-49323356FD35}" type="presOf" srcId="{96FD81D0-FDBD-C94D-AF51-2E37F5BBE5EE}" destId="{00860402-3CC6-874F-8665-239F2F97DC56}" srcOrd="0" destOrd="0" presId="urn:microsoft.com/office/officeart/2008/layout/NameandTitleOrganizationalChart"/>
    <dgm:cxn modelId="{3792EC6D-9F31-8D41-899F-824D30450E04}" type="presOf" srcId="{D2763B28-FAC2-B44E-BA8F-E14888F32EF6}" destId="{8CC3B043-3AC3-FE43-8435-3D142171DDEE}" srcOrd="0" destOrd="0" presId="urn:microsoft.com/office/officeart/2008/layout/NameandTitleOrganizationalChart"/>
    <dgm:cxn modelId="{B061BF73-5073-9B4E-9326-5149D54666A3}" srcId="{760AE6C0-5A2A-E240-99D3-8D95CDED5E77}" destId="{A7CA51EB-238E-524E-8851-49B1AD0EA62C}" srcOrd="0" destOrd="0" parTransId="{5B495930-4ADF-AA4C-B453-081AC4F43B9F}" sibTransId="{671E03CC-B3D4-1E43-A2E5-A20EAC968194}"/>
    <dgm:cxn modelId="{30FB8E79-0DC8-5D42-9C75-C2EBE494D6D3}" type="presOf" srcId="{FD91BD65-86F7-1D46-8C7F-869A87D96CEA}" destId="{D451555E-324A-D447-88D8-6427602B237E}" srcOrd="1" destOrd="0" presId="urn:microsoft.com/office/officeart/2008/layout/NameandTitleOrganizationalChart"/>
    <dgm:cxn modelId="{BE9B6A7C-9091-FD44-A700-BFA3F42E03B2}" srcId="{A7CA51EB-238E-524E-8851-49B1AD0EA62C}" destId="{56C55BE4-3E63-1D47-BE3A-D429363F3C1A}" srcOrd="0" destOrd="0" parTransId="{FE71E84F-342F-9846-9E96-BA647F22DFDC}" sibTransId="{11AC86F2-2350-0D4D-B2E4-CB66616DB41A}"/>
    <dgm:cxn modelId="{26A7AA80-CBDB-CD45-828E-4E2AEF22E31A}" type="presOf" srcId="{E2EC5376-3D31-5F4A-98F0-98A55E51EC29}" destId="{9A22660A-A04C-F54F-8E2E-DB92D97E352F}" srcOrd="0" destOrd="0" presId="urn:microsoft.com/office/officeart/2008/layout/NameandTitleOrganizationalChart"/>
    <dgm:cxn modelId="{C1280A84-1438-3E40-8576-21C6518BDBD2}" type="presOf" srcId="{DCE6F550-8D6C-A742-9B49-10DECB487BD6}" destId="{DF246BC1-E978-6B45-B7B4-017FE5C744E6}" srcOrd="0" destOrd="0" presId="urn:microsoft.com/office/officeart/2008/layout/NameandTitleOrganizationalChart"/>
    <dgm:cxn modelId="{6630638B-FFB9-0849-B390-0914E2702D1E}" type="presOf" srcId="{FE71E84F-342F-9846-9E96-BA647F22DFDC}" destId="{165CB2C0-B095-E044-AFB0-6C7B2DAD072A}" srcOrd="0" destOrd="0" presId="urn:microsoft.com/office/officeart/2008/layout/NameandTitleOrganizationalChart"/>
    <dgm:cxn modelId="{7A3E088C-93F0-604D-8D89-44B940B1B04C}" srcId="{FD91BD65-86F7-1D46-8C7F-869A87D96CEA}" destId="{760AE6C0-5A2A-E240-99D3-8D95CDED5E77}" srcOrd="0" destOrd="0" parTransId="{3BA0BC4D-4860-7244-8E96-40E22E92860B}" sibTransId="{D2763B28-FAC2-B44E-BA8F-E14888F32EF6}"/>
    <dgm:cxn modelId="{C7DC2C94-D53A-DB4C-BEF5-0A682BBF6429}" type="presOf" srcId="{39F0DE26-E3DB-734F-9F39-F02C6CE43349}" destId="{585D9481-A990-D841-BFEF-8DDBD3233CD3}" srcOrd="0" destOrd="0" presId="urn:microsoft.com/office/officeart/2008/layout/NameandTitleOrganizationalChart"/>
    <dgm:cxn modelId="{6716E897-2F4F-664E-93FF-ECE94441EA7B}" type="presOf" srcId="{E28B6625-2D22-2846-8404-3859D8CAA4B3}" destId="{1A7C84C9-96E0-AB40-A1B4-0E9A777A9E92}" srcOrd="0" destOrd="0" presId="urn:microsoft.com/office/officeart/2008/layout/NameandTitleOrganizationalChart"/>
    <dgm:cxn modelId="{EDDE2C9C-B213-7C47-A40E-43513D703ADC}" type="presOf" srcId="{DC8E3DD0-2A7C-CB4F-A6CB-DDB2E69255AE}" destId="{C8F91E08-53F6-E542-B161-39770272E115}" srcOrd="0" destOrd="0" presId="urn:microsoft.com/office/officeart/2008/layout/NameandTitleOrganizationalChart"/>
    <dgm:cxn modelId="{D91D00A6-9422-C247-9A48-8B1995DC64E6}" type="presOf" srcId="{3BA0BC4D-4860-7244-8E96-40E22E92860B}" destId="{DD37F1B9-C126-0447-860C-6A14EC82DC0F}" srcOrd="0" destOrd="0" presId="urn:microsoft.com/office/officeart/2008/layout/NameandTitleOrganizationalChart"/>
    <dgm:cxn modelId="{01F426AB-46A5-3F4A-A856-95110EFA5EA3}" type="presOf" srcId="{56C55BE4-3E63-1D47-BE3A-D429363F3C1A}" destId="{135570F8-2CA5-4541-9E59-3004A20E2F93}" srcOrd="1" destOrd="0" presId="urn:microsoft.com/office/officeart/2008/layout/NameandTitleOrganizationalChart"/>
    <dgm:cxn modelId="{3FA744BB-8488-9B4B-BE0C-D5931DC1BB1A}" type="presOf" srcId="{79611E5F-4CBF-914F-B02C-489DFEE42732}" destId="{186DA5A0-968C-4F48-801C-681883FA8412}" srcOrd="1" destOrd="0" presId="urn:microsoft.com/office/officeart/2008/layout/NameandTitleOrganizationalChart"/>
    <dgm:cxn modelId="{A98E78BC-1972-7840-87D2-26644B105740}" type="presOf" srcId="{11AC86F2-2350-0D4D-B2E4-CB66616DB41A}" destId="{E08B28E6-03EF-A34F-A0FD-DB0CF1229DE7}" srcOrd="0" destOrd="0" presId="urn:microsoft.com/office/officeart/2008/layout/NameandTitleOrganizationalChart"/>
    <dgm:cxn modelId="{E37C20C8-03B5-504D-8A93-0D27BCA15A9B}" srcId="{E2EC5376-3D31-5F4A-98F0-98A55E51EC29}" destId="{FD91BD65-86F7-1D46-8C7F-869A87D96CEA}" srcOrd="0" destOrd="0" parTransId="{C6AFB829-3D4C-4E4B-8922-138211D4010B}" sibTransId="{39F0DE26-E3DB-734F-9F39-F02C6CE43349}"/>
    <dgm:cxn modelId="{FBF2CFCB-02C0-8B4F-B2C0-82C906472CB1}" type="presOf" srcId="{671E03CC-B3D4-1E43-A2E5-A20EAC968194}" destId="{A44B0192-17D9-0C44-BCC3-5B5D83D212D3}" srcOrd="0" destOrd="0" presId="urn:microsoft.com/office/officeart/2008/layout/NameandTitleOrganizationalChart"/>
    <dgm:cxn modelId="{39F184CC-25CB-AA4A-AB7B-C06B0F745BD1}" type="presOf" srcId="{6634431C-72E2-194F-8B3C-C4DE1C365FDA}" destId="{73D0300A-8F72-E247-BBA1-19A336CDC714}" srcOrd="0" destOrd="0" presId="urn:microsoft.com/office/officeart/2008/layout/NameandTitleOrganizationalChart"/>
    <dgm:cxn modelId="{98B062D2-3E78-7846-82BF-8C8481A04744}" srcId="{56C55BE4-3E63-1D47-BE3A-D429363F3C1A}" destId="{619FB619-B6E2-A648-AA94-05B6BC74CBF5}" srcOrd="0" destOrd="0" parTransId="{372C0C44-E5E7-DF4F-80BE-09A9B6C552F3}" sibTransId="{BF18E1D3-FC62-BE44-B966-22A94A4229CB}"/>
    <dgm:cxn modelId="{17B95DD5-F1CB-F347-AA47-157C17AC2C32}" srcId="{760AE6C0-5A2A-E240-99D3-8D95CDED5E77}" destId="{97845C21-BDB8-0041-B591-A1F4B8DD03D0}" srcOrd="1" destOrd="0" parTransId="{48AFB986-91F3-054F-AD80-6D5C45B7A559}" sibTransId="{68172612-B4C1-3246-8C2A-20A23E2B15E6}"/>
    <dgm:cxn modelId="{BA0AD4D6-41B7-354E-8466-B253C0689522}" type="presOf" srcId="{A7CA51EB-238E-524E-8851-49B1AD0EA62C}" destId="{3F4AF96C-0105-804C-8E53-1D6F2C3C3662}" srcOrd="1" destOrd="0" presId="urn:microsoft.com/office/officeart/2008/layout/NameandTitleOrganizationalChart"/>
    <dgm:cxn modelId="{A17538D8-6AE1-B84E-8A33-A5C43E1F4A7E}" srcId="{56C55BE4-3E63-1D47-BE3A-D429363F3C1A}" destId="{79611E5F-4CBF-914F-B02C-489DFEE42732}" srcOrd="1" destOrd="0" parTransId="{E28B6625-2D22-2846-8404-3859D8CAA4B3}" sibTransId="{EB73077B-C8E4-2B4F-B05B-0C6345ECC35E}"/>
    <dgm:cxn modelId="{CD8D3EDE-4051-5A40-8A7C-61F7F49C73AC}" type="presOf" srcId="{CAB3B17F-4E18-1847-87B1-D0BE5427FBB3}" destId="{E79F65BA-A8B0-A445-8CD6-E62915945C53}" srcOrd="0" destOrd="0" presId="urn:microsoft.com/office/officeart/2008/layout/NameandTitleOrganizationalChart"/>
    <dgm:cxn modelId="{85FE4EDE-CC36-4445-A343-1631C30B5350}" type="presOf" srcId="{79611E5F-4CBF-914F-B02C-489DFEE42732}" destId="{5C708FDC-92B8-9D46-93BA-BF37C6B7F941}" srcOrd="0" destOrd="0" presId="urn:microsoft.com/office/officeart/2008/layout/NameandTitleOrganizationalChart"/>
    <dgm:cxn modelId="{33A539E3-E72A-8449-8AAD-D6645C9FDCE0}" type="presOf" srcId="{760AE6C0-5A2A-E240-99D3-8D95CDED5E77}" destId="{EA77506E-2C9E-1045-A94B-969676131ABA}" srcOrd="1" destOrd="0" presId="urn:microsoft.com/office/officeart/2008/layout/NameandTitleOrganizationalChart"/>
    <dgm:cxn modelId="{4B927CE7-1650-6341-8DA5-843C30E39046}" type="presOf" srcId="{BF18E1D3-FC62-BE44-B966-22A94A4229CB}" destId="{3CADF453-2E5B-CB42-8CEF-05AC7A6EE5BD}" srcOrd="0" destOrd="0" presId="urn:microsoft.com/office/officeart/2008/layout/NameandTitleOrganizationalChart"/>
    <dgm:cxn modelId="{CA68F9F6-4F63-8F44-A630-0FF36806D5A0}" type="presOf" srcId="{619FB619-B6E2-A648-AA94-05B6BC74CBF5}" destId="{B207F41F-E4EC-974C-8495-40D3787DB2E3}" srcOrd="1" destOrd="0" presId="urn:microsoft.com/office/officeart/2008/layout/NameandTitleOrganizationalChart"/>
    <dgm:cxn modelId="{0A15BBF7-E578-9B45-9F5B-403897EC163C}" type="presOf" srcId="{56C55BE4-3E63-1D47-BE3A-D429363F3C1A}" destId="{AD33B0B7-9341-8749-9791-B76B0F7E8EDB}" srcOrd="0" destOrd="0" presId="urn:microsoft.com/office/officeart/2008/layout/NameandTitleOrganizationalChart"/>
    <dgm:cxn modelId="{BEDD98F8-B4F2-6F4B-8C1F-BF739BE4FE62}" type="presOf" srcId="{97845C21-BDB8-0041-B591-A1F4B8DD03D0}" destId="{4166600A-2EAF-A041-ADA9-335F5F4F137D}" srcOrd="0" destOrd="0" presId="urn:microsoft.com/office/officeart/2008/layout/NameandTitleOrganizationalChart"/>
    <dgm:cxn modelId="{B2E63EFE-6385-DE4B-8CF0-846CC769A30A}" type="presOf" srcId="{2E488191-448F-5144-8857-733A64C095C8}" destId="{DF152275-F147-E945-97D6-D634AE79D5D1}" srcOrd="1" destOrd="0" presId="urn:microsoft.com/office/officeart/2008/layout/NameandTitleOrganizationalChart"/>
    <dgm:cxn modelId="{5F220FFF-B4C2-B347-B5A0-BBEF8B90D3F3}" type="presOf" srcId="{760AE6C0-5A2A-E240-99D3-8D95CDED5E77}" destId="{EB966D78-71C5-1C4F-B634-BC5CC6B73612}" srcOrd="0" destOrd="0" presId="urn:microsoft.com/office/officeart/2008/layout/NameandTitleOrganizationalChart"/>
    <dgm:cxn modelId="{8B91C74C-76E2-614F-8C6A-862BF045A2C2}" type="presParOf" srcId="{9A22660A-A04C-F54F-8E2E-DB92D97E352F}" destId="{C1E534B6-302D-5642-8878-FBD59E07C3A8}" srcOrd="0" destOrd="0" presId="urn:microsoft.com/office/officeart/2008/layout/NameandTitleOrganizationalChart"/>
    <dgm:cxn modelId="{3E24B77E-DFA5-9C48-8B77-363006BBD411}" type="presParOf" srcId="{C1E534B6-302D-5642-8878-FBD59E07C3A8}" destId="{04D3D38A-DA1C-C845-B52D-814B1BE936A9}" srcOrd="0" destOrd="0" presId="urn:microsoft.com/office/officeart/2008/layout/NameandTitleOrganizationalChart"/>
    <dgm:cxn modelId="{BB3066B5-04AF-8B40-AF9C-C468A5812ED4}" type="presParOf" srcId="{04D3D38A-DA1C-C845-B52D-814B1BE936A9}" destId="{0F7C2C6F-B827-B94F-A185-4FCF023BC8A8}" srcOrd="0" destOrd="0" presId="urn:microsoft.com/office/officeart/2008/layout/NameandTitleOrganizationalChart"/>
    <dgm:cxn modelId="{DB8B9AA8-7EBB-4746-B1C8-0098B0038B59}" type="presParOf" srcId="{04D3D38A-DA1C-C845-B52D-814B1BE936A9}" destId="{585D9481-A990-D841-BFEF-8DDBD3233CD3}" srcOrd="1" destOrd="0" presId="urn:microsoft.com/office/officeart/2008/layout/NameandTitleOrganizationalChart"/>
    <dgm:cxn modelId="{1E1F4F18-2274-C441-842F-4EBBFF46E236}" type="presParOf" srcId="{04D3D38A-DA1C-C845-B52D-814B1BE936A9}" destId="{D451555E-324A-D447-88D8-6427602B237E}" srcOrd="2" destOrd="0" presId="urn:microsoft.com/office/officeart/2008/layout/NameandTitleOrganizationalChart"/>
    <dgm:cxn modelId="{FE1B44FA-7636-8946-B95E-D3F2EA7D2D77}" type="presParOf" srcId="{C1E534B6-302D-5642-8878-FBD59E07C3A8}" destId="{FD4EC66F-256F-A248-9F80-ED0F40F4DF8F}" srcOrd="1" destOrd="0" presId="urn:microsoft.com/office/officeart/2008/layout/NameandTitleOrganizationalChart"/>
    <dgm:cxn modelId="{B903C89B-06AA-7F44-9F32-15394206379C}" type="presParOf" srcId="{C1E534B6-302D-5642-8878-FBD59E07C3A8}" destId="{100AFA35-BABD-1A44-B303-C3D44E4DD2B7}" srcOrd="2" destOrd="0" presId="urn:microsoft.com/office/officeart/2008/layout/NameandTitleOrganizationalChart"/>
    <dgm:cxn modelId="{1D08143A-3603-7245-B48B-E00520B93918}" type="presParOf" srcId="{100AFA35-BABD-1A44-B303-C3D44E4DD2B7}" destId="{DD37F1B9-C126-0447-860C-6A14EC82DC0F}" srcOrd="0" destOrd="0" presId="urn:microsoft.com/office/officeart/2008/layout/NameandTitleOrganizationalChart"/>
    <dgm:cxn modelId="{1B3191B6-E231-924F-9477-5D8A6D36B126}" type="presParOf" srcId="{100AFA35-BABD-1A44-B303-C3D44E4DD2B7}" destId="{34021E95-EBE9-1A46-98A4-651ABC79A281}" srcOrd="1" destOrd="0" presId="urn:microsoft.com/office/officeart/2008/layout/NameandTitleOrganizationalChart"/>
    <dgm:cxn modelId="{04930337-0D79-594F-8E78-3B3C3B8AA2BD}" type="presParOf" srcId="{34021E95-EBE9-1A46-98A4-651ABC79A281}" destId="{685F9FA7-B631-7644-8E2E-77059917A54A}" srcOrd="0" destOrd="0" presId="urn:microsoft.com/office/officeart/2008/layout/NameandTitleOrganizationalChart"/>
    <dgm:cxn modelId="{DA2DB4FC-1A32-6A46-AF08-F93A4687D506}" type="presParOf" srcId="{685F9FA7-B631-7644-8E2E-77059917A54A}" destId="{EB966D78-71C5-1C4F-B634-BC5CC6B73612}" srcOrd="0" destOrd="0" presId="urn:microsoft.com/office/officeart/2008/layout/NameandTitleOrganizationalChart"/>
    <dgm:cxn modelId="{BF86C5AB-F16C-5941-8E91-700530DEFA56}" type="presParOf" srcId="{685F9FA7-B631-7644-8E2E-77059917A54A}" destId="{8CC3B043-3AC3-FE43-8435-3D142171DDEE}" srcOrd="1" destOrd="0" presId="urn:microsoft.com/office/officeart/2008/layout/NameandTitleOrganizationalChart"/>
    <dgm:cxn modelId="{AD3847C0-9D51-EA4E-BC34-1B606B885A6B}" type="presParOf" srcId="{685F9FA7-B631-7644-8E2E-77059917A54A}" destId="{EA77506E-2C9E-1045-A94B-969676131ABA}" srcOrd="2" destOrd="0" presId="urn:microsoft.com/office/officeart/2008/layout/NameandTitleOrganizationalChart"/>
    <dgm:cxn modelId="{B15787CE-F7F7-884F-83E3-645044B454F0}" type="presParOf" srcId="{34021E95-EBE9-1A46-98A4-651ABC79A281}" destId="{D1C3B8E7-D914-B647-9549-94D6E631A452}" srcOrd="1" destOrd="0" presId="urn:microsoft.com/office/officeart/2008/layout/NameandTitleOrganizationalChart"/>
    <dgm:cxn modelId="{EFCFF6F1-26B4-8445-9271-9E3D4E37AC5D}" type="presParOf" srcId="{D1C3B8E7-D914-B647-9549-94D6E631A452}" destId="{9CC797C4-7EC8-0A4F-8431-ADF14F5A8FEF}" srcOrd="0" destOrd="0" presId="urn:microsoft.com/office/officeart/2008/layout/NameandTitleOrganizationalChart"/>
    <dgm:cxn modelId="{A210312E-F9AB-534B-89C2-171B1BCA9297}" type="presParOf" srcId="{D1C3B8E7-D914-B647-9549-94D6E631A452}" destId="{ACE5DB1C-9C92-B74E-AEAF-27C8671763E7}" srcOrd="1" destOrd="0" presId="urn:microsoft.com/office/officeart/2008/layout/NameandTitleOrganizationalChart"/>
    <dgm:cxn modelId="{FD25931B-9F92-E142-8BEF-BBFD0FCC7CB3}" type="presParOf" srcId="{ACE5DB1C-9C92-B74E-AEAF-27C8671763E7}" destId="{33E9800A-EF87-B94F-B970-7757003BE6A6}" srcOrd="0" destOrd="0" presId="urn:microsoft.com/office/officeart/2008/layout/NameandTitleOrganizationalChart"/>
    <dgm:cxn modelId="{096E44FE-D1B3-494C-94F1-19CB32876F79}" type="presParOf" srcId="{33E9800A-EF87-B94F-B970-7757003BE6A6}" destId="{5A1D5C97-DC99-084F-A4BB-665C94D2D5FB}" srcOrd="0" destOrd="0" presId="urn:microsoft.com/office/officeart/2008/layout/NameandTitleOrganizationalChart"/>
    <dgm:cxn modelId="{5CFA6EB5-A82F-2947-962C-EF1827B4E6F7}" type="presParOf" srcId="{33E9800A-EF87-B94F-B970-7757003BE6A6}" destId="{A44B0192-17D9-0C44-BCC3-5B5D83D212D3}" srcOrd="1" destOrd="0" presId="urn:microsoft.com/office/officeart/2008/layout/NameandTitleOrganizationalChart"/>
    <dgm:cxn modelId="{D2FADB70-EF44-2849-A50A-A185815DD99F}" type="presParOf" srcId="{33E9800A-EF87-B94F-B970-7757003BE6A6}" destId="{3F4AF96C-0105-804C-8E53-1D6F2C3C3662}" srcOrd="2" destOrd="0" presId="urn:microsoft.com/office/officeart/2008/layout/NameandTitleOrganizationalChart"/>
    <dgm:cxn modelId="{BB17EEAA-534E-A048-B19C-41829EA551F9}" type="presParOf" srcId="{ACE5DB1C-9C92-B74E-AEAF-27C8671763E7}" destId="{852AE4E1-0836-BB48-B5C3-E56A665D9270}" srcOrd="1" destOrd="0" presId="urn:microsoft.com/office/officeart/2008/layout/NameandTitleOrganizationalChart"/>
    <dgm:cxn modelId="{E5DF542C-EB0F-C848-A175-10E78490056D}" type="presParOf" srcId="{852AE4E1-0836-BB48-B5C3-E56A665D9270}" destId="{165CB2C0-B095-E044-AFB0-6C7B2DAD072A}" srcOrd="0" destOrd="0" presId="urn:microsoft.com/office/officeart/2008/layout/NameandTitleOrganizationalChart"/>
    <dgm:cxn modelId="{DABDC626-5107-A544-B745-3BBFC2B4B5BE}" type="presParOf" srcId="{852AE4E1-0836-BB48-B5C3-E56A665D9270}" destId="{317EBCD4-9C40-9045-88C3-47A8F0349B7C}" srcOrd="1" destOrd="0" presId="urn:microsoft.com/office/officeart/2008/layout/NameandTitleOrganizationalChart"/>
    <dgm:cxn modelId="{8AD2E076-938D-4342-981C-A605EAF4FF6E}" type="presParOf" srcId="{317EBCD4-9C40-9045-88C3-47A8F0349B7C}" destId="{D3E10DE3-122F-5144-BB7C-778D6C32C901}" srcOrd="0" destOrd="0" presId="urn:microsoft.com/office/officeart/2008/layout/NameandTitleOrganizationalChart"/>
    <dgm:cxn modelId="{497145DA-19C9-1843-B4E8-4125321A58EC}" type="presParOf" srcId="{D3E10DE3-122F-5144-BB7C-778D6C32C901}" destId="{AD33B0B7-9341-8749-9791-B76B0F7E8EDB}" srcOrd="0" destOrd="0" presId="urn:microsoft.com/office/officeart/2008/layout/NameandTitleOrganizationalChart"/>
    <dgm:cxn modelId="{A75AFA1C-56E8-B145-89C9-327B90BF19A5}" type="presParOf" srcId="{D3E10DE3-122F-5144-BB7C-778D6C32C901}" destId="{E08B28E6-03EF-A34F-A0FD-DB0CF1229DE7}" srcOrd="1" destOrd="0" presId="urn:microsoft.com/office/officeart/2008/layout/NameandTitleOrganizationalChart"/>
    <dgm:cxn modelId="{99A64E58-1402-5C4C-94CA-27D74CDF7D1B}" type="presParOf" srcId="{D3E10DE3-122F-5144-BB7C-778D6C32C901}" destId="{135570F8-2CA5-4541-9E59-3004A20E2F93}" srcOrd="2" destOrd="0" presId="urn:microsoft.com/office/officeart/2008/layout/NameandTitleOrganizationalChart"/>
    <dgm:cxn modelId="{342CBB3F-B7BF-0D45-9C07-1F5C935E90C8}" type="presParOf" srcId="{317EBCD4-9C40-9045-88C3-47A8F0349B7C}" destId="{0CC6D23F-594E-F34F-8E49-7E33C889CDFC}" srcOrd="1" destOrd="0" presId="urn:microsoft.com/office/officeart/2008/layout/NameandTitleOrganizationalChart"/>
    <dgm:cxn modelId="{B117DE01-3757-0E4D-9917-4723D72B24D4}" type="presParOf" srcId="{0CC6D23F-594E-F34F-8E49-7E33C889CDFC}" destId="{A6B88F22-25F5-BB40-81FC-69D7AB076A7B}" srcOrd="0" destOrd="0" presId="urn:microsoft.com/office/officeart/2008/layout/NameandTitleOrganizationalChart"/>
    <dgm:cxn modelId="{09F356A7-7B75-C743-B1F3-1ECBCA0102EB}" type="presParOf" srcId="{0CC6D23F-594E-F34F-8E49-7E33C889CDFC}" destId="{59DE8866-C5C6-FB4E-B9C8-B5E44A6CA5E7}" srcOrd="1" destOrd="0" presId="urn:microsoft.com/office/officeart/2008/layout/NameandTitleOrganizationalChart"/>
    <dgm:cxn modelId="{BE5B8BF0-5FBB-0F4A-B3D5-99036DE03997}" type="presParOf" srcId="{59DE8866-C5C6-FB4E-B9C8-B5E44A6CA5E7}" destId="{D51060FB-1CD2-FE41-BE10-FD6759A45DB8}" srcOrd="0" destOrd="0" presId="urn:microsoft.com/office/officeart/2008/layout/NameandTitleOrganizationalChart"/>
    <dgm:cxn modelId="{F9977C39-9331-B04D-B6DC-60A158D70BA6}" type="presParOf" srcId="{D51060FB-1CD2-FE41-BE10-FD6759A45DB8}" destId="{41BC02F3-7EFC-D148-81A6-BAC3B6C5350D}" srcOrd="0" destOrd="0" presId="urn:microsoft.com/office/officeart/2008/layout/NameandTitleOrganizationalChart"/>
    <dgm:cxn modelId="{893ED798-719C-7C45-A9CA-175E64BD7F7B}" type="presParOf" srcId="{D51060FB-1CD2-FE41-BE10-FD6759A45DB8}" destId="{3CADF453-2E5B-CB42-8CEF-05AC7A6EE5BD}" srcOrd="1" destOrd="0" presId="urn:microsoft.com/office/officeart/2008/layout/NameandTitleOrganizationalChart"/>
    <dgm:cxn modelId="{10F3ED57-AE0C-3F49-B709-EB3AADD9127A}" type="presParOf" srcId="{D51060FB-1CD2-FE41-BE10-FD6759A45DB8}" destId="{B207F41F-E4EC-974C-8495-40D3787DB2E3}" srcOrd="2" destOrd="0" presId="urn:microsoft.com/office/officeart/2008/layout/NameandTitleOrganizationalChart"/>
    <dgm:cxn modelId="{68E64005-49F4-914F-87D6-83E6CCBC6B57}" type="presParOf" srcId="{59DE8866-C5C6-FB4E-B9C8-B5E44A6CA5E7}" destId="{FA3F1326-38E1-7B4C-93BA-CB5139D8D6D3}" srcOrd="1" destOrd="0" presId="urn:microsoft.com/office/officeart/2008/layout/NameandTitleOrganizationalChart"/>
    <dgm:cxn modelId="{41E4034A-9FBB-7442-859F-6EA41721468F}" type="presParOf" srcId="{59DE8866-C5C6-FB4E-B9C8-B5E44A6CA5E7}" destId="{6DFE41A3-78F1-F844-9939-7F508F479819}" srcOrd="2" destOrd="0" presId="urn:microsoft.com/office/officeart/2008/layout/NameandTitleOrganizationalChart"/>
    <dgm:cxn modelId="{0CD17805-5DE2-9B4D-A20C-6FB0F5C4643C}" type="presParOf" srcId="{0CC6D23F-594E-F34F-8E49-7E33C889CDFC}" destId="{1A7C84C9-96E0-AB40-A1B4-0E9A777A9E92}" srcOrd="2" destOrd="0" presId="urn:microsoft.com/office/officeart/2008/layout/NameandTitleOrganizationalChart"/>
    <dgm:cxn modelId="{8AD18668-E2AF-644E-B9A1-7B41E3B4370E}" type="presParOf" srcId="{0CC6D23F-594E-F34F-8E49-7E33C889CDFC}" destId="{E1A625AC-80FF-A64D-8F0B-E98CAB482139}" srcOrd="3" destOrd="0" presId="urn:microsoft.com/office/officeart/2008/layout/NameandTitleOrganizationalChart"/>
    <dgm:cxn modelId="{122DDB3E-CC3F-0C44-A8AC-8AC33E64D74E}" type="presParOf" srcId="{E1A625AC-80FF-A64D-8F0B-E98CAB482139}" destId="{C1AD7587-2E73-FA49-8A44-C8909942524F}" srcOrd="0" destOrd="0" presId="urn:microsoft.com/office/officeart/2008/layout/NameandTitleOrganizationalChart"/>
    <dgm:cxn modelId="{42C4E696-ACF7-3840-84A6-617B1F9CBC88}" type="presParOf" srcId="{C1AD7587-2E73-FA49-8A44-C8909942524F}" destId="{5C708FDC-92B8-9D46-93BA-BF37C6B7F941}" srcOrd="0" destOrd="0" presId="urn:microsoft.com/office/officeart/2008/layout/NameandTitleOrganizationalChart"/>
    <dgm:cxn modelId="{82DC6F71-E83B-7042-A7D2-87729E070857}" type="presParOf" srcId="{C1AD7587-2E73-FA49-8A44-C8909942524F}" destId="{C5F971CB-2647-D44C-979A-294EA796428B}" srcOrd="1" destOrd="0" presId="urn:microsoft.com/office/officeart/2008/layout/NameandTitleOrganizationalChart"/>
    <dgm:cxn modelId="{9A5C0561-FF81-DF49-AE16-B27AFFC7D059}" type="presParOf" srcId="{C1AD7587-2E73-FA49-8A44-C8909942524F}" destId="{186DA5A0-968C-4F48-801C-681883FA8412}" srcOrd="2" destOrd="0" presId="urn:microsoft.com/office/officeart/2008/layout/NameandTitleOrganizationalChart"/>
    <dgm:cxn modelId="{5E9184ED-C55E-3A43-AFE7-607A9205685E}" type="presParOf" srcId="{E1A625AC-80FF-A64D-8F0B-E98CAB482139}" destId="{EBA63816-FEDF-DA4B-9B5D-6328FCB06511}" srcOrd="1" destOrd="0" presId="urn:microsoft.com/office/officeart/2008/layout/NameandTitleOrganizationalChart"/>
    <dgm:cxn modelId="{85C31715-EFE0-7548-9D98-277120294E8A}" type="presParOf" srcId="{E1A625AC-80FF-A64D-8F0B-E98CAB482139}" destId="{D51D480B-895C-5747-B57F-00179BD6248B}" srcOrd="2" destOrd="0" presId="urn:microsoft.com/office/officeart/2008/layout/NameandTitleOrganizationalChart"/>
    <dgm:cxn modelId="{2E809A74-5F7B-8F4C-9FB0-584AA3C02909}" type="presParOf" srcId="{317EBCD4-9C40-9045-88C3-47A8F0349B7C}" destId="{885844DA-5C36-314C-B9CE-60BA01168865}" srcOrd="2" destOrd="0" presId="urn:microsoft.com/office/officeart/2008/layout/NameandTitleOrganizationalChart"/>
    <dgm:cxn modelId="{605C474A-0C82-5540-A962-E6E281716BC8}" type="presParOf" srcId="{ACE5DB1C-9C92-B74E-AEAF-27C8671763E7}" destId="{52BE42DF-DD1B-FC40-8179-0257B806DD18}" srcOrd="2" destOrd="0" presId="urn:microsoft.com/office/officeart/2008/layout/NameandTitleOrganizationalChart"/>
    <dgm:cxn modelId="{9C1E6135-945F-7B47-817C-DDF621A83E20}" type="presParOf" srcId="{D1C3B8E7-D914-B647-9549-94D6E631A452}" destId="{2D451EE6-C31F-2742-B6B0-C4ADC1FC2D90}" srcOrd="2" destOrd="0" presId="urn:microsoft.com/office/officeart/2008/layout/NameandTitleOrganizationalChart"/>
    <dgm:cxn modelId="{862EF38E-9025-A44B-A749-13FC3AAA770F}" type="presParOf" srcId="{D1C3B8E7-D914-B647-9549-94D6E631A452}" destId="{46B4A3B2-5A44-DF4C-B762-34D464C27335}" srcOrd="3" destOrd="0" presId="urn:microsoft.com/office/officeart/2008/layout/NameandTitleOrganizationalChart"/>
    <dgm:cxn modelId="{38BAAA1F-8E69-DC40-B311-BC5A3F4E1B8E}" type="presParOf" srcId="{46B4A3B2-5A44-DF4C-B762-34D464C27335}" destId="{5E31522E-34BB-624C-AEA6-8B9C23FC3BA0}" srcOrd="0" destOrd="0" presId="urn:microsoft.com/office/officeart/2008/layout/NameandTitleOrganizationalChart"/>
    <dgm:cxn modelId="{0849B408-ECD8-FE44-BA11-77BF141F8D78}" type="presParOf" srcId="{5E31522E-34BB-624C-AEA6-8B9C23FC3BA0}" destId="{4166600A-2EAF-A041-ADA9-335F5F4F137D}" srcOrd="0" destOrd="0" presId="urn:microsoft.com/office/officeart/2008/layout/NameandTitleOrganizationalChart"/>
    <dgm:cxn modelId="{79917F06-39EE-DF43-B4EC-2A75D9857884}" type="presParOf" srcId="{5E31522E-34BB-624C-AEA6-8B9C23FC3BA0}" destId="{8B4E734E-B912-604A-A995-E6258606E004}" srcOrd="1" destOrd="0" presId="urn:microsoft.com/office/officeart/2008/layout/NameandTitleOrganizationalChart"/>
    <dgm:cxn modelId="{8B40423E-3DDB-6540-BE1D-75D253150788}" type="presParOf" srcId="{5E31522E-34BB-624C-AEA6-8B9C23FC3BA0}" destId="{419E7574-6C5B-6941-9829-E44127EBDA44}" srcOrd="2" destOrd="0" presId="urn:microsoft.com/office/officeart/2008/layout/NameandTitleOrganizationalChart"/>
    <dgm:cxn modelId="{A79A0075-24F0-8E4E-9A1D-5E4294061DCB}" type="presParOf" srcId="{46B4A3B2-5A44-DF4C-B762-34D464C27335}" destId="{C23477EA-4832-284A-A5A7-3E5224FD427A}" srcOrd="1" destOrd="0" presId="urn:microsoft.com/office/officeart/2008/layout/NameandTitleOrganizationalChart"/>
    <dgm:cxn modelId="{AA6E49C9-DC1B-A045-A3E4-24673FE523DB}" type="presParOf" srcId="{C23477EA-4832-284A-A5A7-3E5224FD427A}" destId="{73D0300A-8F72-E247-BBA1-19A336CDC714}" srcOrd="0" destOrd="0" presId="urn:microsoft.com/office/officeart/2008/layout/NameandTitleOrganizationalChart"/>
    <dgm:cxn modelId="{66888E76-73C8-2149-8C76-9E0225D5833A}" type="presParOf" srcId="{C23477EA-4832-284A-A5A7-3E5224FD427A}" destId="{6E051653-E3BD-AE43-A47F-3D9634F3234A}" srcOrd="1" destOrd="0" presId="urn:microsoft.com/office/officeart/2008/layout/NameandTitleOrganizationalChart"/>
    <dgm:cxn modelId="{92DBC00B-FD06-EF43-9D7B-4AD4409B132A}" type="presParOf" srcId="{6E051653-E3BD-AE43-A47F-3D9634F3234A}" destId="{C8B17FA1-16D8-FC49-9FA3-DC3C2320ED48}" srcOrd="0" destOrd="0" presId="urn:microsoft.com/office/officeart/2008/layout/NameandTitleOrganizationalChart"/>
    <dgm:cxn modelId="{98B56146-B26E-A545-87E3-240E2CB47624}" type="presParOf" srcId="{C8B17FA1-16D8-FC49-9FA3-DC3C2320ED48}" destId="{E79F65BA-A8B0-A445-8CD6-E62915945C53}" srcOrd="0" destOrd="0" presId="urn:microsoft.com/office/officeart/2008/layout/NameandTitleOrganizationalChart"/>
    <dgm:cxn modelId="{9149975B-018E-C44D-A0FA-BE329B07A01D}" type="presParOf" srcId="{C8B17FA1-16D8-FC49-9FA3-DC3C2320ED48}" destId="{E3F681D2-806A-C147-91E7-66BBC0EF283F}" srcOrd="1" destOrd="0" presId="urn:microsoft.com/office/officeart/2008/layout/NameandTitleOrganizationalChart"/>
    <dgm:cxn modelId="{FD8EBC64-DA75-5A4C-BD6C-85C4CE85D49D}" type="presParOf" srcId="{C8B17FA1-16D8-FC49-9FA3-DC3C2320ED48}" destId="{62EBB39B-42D5-2F41-A1F0-EB7646244B6F}" srcOrd="2" destOrd="0" presId="urn:microsoft.com/office/officeart/2008/layout/NameandTitleOrganizationalChart"/>
    <dgm:cxn modelId="{667528C7-102E-5049-87AF-808E9D3A6287}" type="presParOf" srcId="{6E051653-E3BD-AE43-A47F-3D9634F3234A}" destId="{B412DF74-CDE6-CB44-9D92-35027A7B23D1}" srcOrd="1" destOrd="0" presId="urn:microsoft.com/office/officeart/2008/layout/NameandTitleOrganizationalChart"/>
    <dgm:cxn modelId="{8F5B822A-2806-A344-A3E9-D26CC6A472F4}" type="presParOf" srcId="{B412DF74-CDE6-CB44-9D92-35027A7B23D1}" destId="{C8F91E08-53F6-E542-B161-39770272E115}" srcOrd="0" destOrd="0" presId="urn:microsoft.com/office/officeart/2008/layout/NameandTitleOrganizationalChart"/>
    <dgm:cxn modelId="{B9F56313-628F-1647-BEA3-89F490CCF272}" type="presParOf" srcId="{B412DF74-CDE6-CB44-9D92-35027A7B23D1}" destId="{686933A3-FBD5-D243-A88B-C8FF7D189576}" srcOrd="1" destOrd="0" presId="urn:microsoft.com/office/officeart/2008/layout/NameandTitleOrganizationalChart"/>
    <dgm:cxn modelId="{B9B24F36-9A75-1544-9260-CFF4805E1DBE}" type="presParOf" srcId="{686933A3-FBD5-D243-A88B-C8FF7D189576}" destId="{C8CF32CC-D83F-CA40-99A9-3094B7DEB1C7}" srcOrd="0" destOrd="0" presId="urn:microsoft.com/office/officeart/2008/layout/NameandTitleOrganizationalChart"/>
    <dgm:cxn modelId="{32EC4C6E-0DB3-0549-B7FA-8BFD6B8D6E13}" type="presParOf" srcId="{C8CF32CC-D83F-CA40-99A9-3094B7DEB1C7}" destId="{18A55F99-9605-B54D-ABF0-AC567323ACDD}" srcOrd="0" destOrd="0" presId="urn:microsoft.com/office/officeart/2008/layout/NameandTitleOrganizationalChart"/>
    <dgm:cxn modelId="{4311482D-A41D-AD48-8C04-EFEEEF07DB12}" type="presParOf" srcId="{C8CF32CC-D83F-CA40-99A9-3094B7DEB1C7}" destId="{A185AF94-0E32-514E-AD55-A212DA8ED5E3}" srcOrd="1" destOrd="0" presId="urn:microsoft.com/office/officeart/2008/layout/NameandTitleOrganizationalChart"/>
    <dgm:cxn modelId="{73F912D2-6541-6045-847D-1CC33A5C0323}" type="presParOf" srcId="{C8CF32CC-D83F-CA40-99A9-3094B7DEB1C7}" destId="{DF152275-F147-E945-97D6-D634AE79D5D1}" srcOrd="2" destOrd="0" presId="urn:microsoft.com/office/officeart/2008/layout/NameandTitleOrganizationalChart"/>
    <dgm:cxn modelId="{1EBB9009-66ED-FE4C-9CFF-BEEA0D897266}" type="presParOf" srcId="{686933A3-FBD5-D243-A88B-C8FF7D189576}" destId="{73E8B8D9-96FF-6D42-BFE7-AABAD31D5806}" srcOrd="1" destOrd="0" presId="urn:microsoft.com/office/officeart/2008/layout/NameandTitleOrganizationalChart"/>
    <dgm:cxn modelId="{CF835E0C-300F-864D-847B-58B9EDE90E58}" type="presParOf" srcId="{686933A3-FBD5-D243-A88B-C8FF7D189576}" destId="{C5671353-5E0C-8B49-9234-C10EF00A934D}" srcOrd="2" destOrd="0" presId="urn:microsoft.com/office/officeart/2008/layout/NameandTitleOrganizationalChart"/>
    <dgm:cxn modelId="{5B4D9432-DCE7-F447-A003-894BCA796B67}" type="presParOf" srcId="{B412DF74-CDE6-CB44-9D92-35027A7B23D1}" destId="{00860402-3CC6-874F-8665-239F2F97DC56}" srcOrd="2" destOrd="0" presId="urn:microsoft.com/office/officeart/2008/layout/NameandTitleOrganizationalChart"/>
    <dgm:cxn modelId="{4A14412D-A68D-9943-88EE-50494D36FA83}" type="presParOf" srcId="{B412DF74-CDE6-CB44-9D92-35027A7B23D1}" destId="{1079ACB9-519F-F444-80F8-A48FC73CF517}" srcOrd="3" destOrd="0" presId="urn:microsoft.com/office/officeart/2008/layout/NameandTitleOrganizationalChart"/>
    <dgm:cxn modelId="{0E772D47-054E-E446-BECB-BA4D9C6BCC7D}" type="presParOf" srcId="{1079ACB9-519F-F444-80F8-A48FC73CF517}" destId="{D0887443-5C23-FA4C-9A4B-F0661EE6E842}" srcOrd="0" destOrd="0" presId="urn:microsoft.com/office/officeart/2008/layout/NameandTitleOrganizationalChart"/>
    <dgm:cxn modelId="{E3F3DF28-F26B-8B42-B27C-1D62CBDAFF6B}" type="presParOf" srcId="{D0887443-5C23-FA4C-9A4B-F0661EE6E842}" destId="{3346A343-B87E-234B-BAED-7058CF382CF9}" srcOrd="0" destOrd="0" presId="urn:microsoft.com/office/officeart/2008/layout/NameandTitleOrganizationalChart"/>
    <dgm:cxn modelId="{AC56F650-62A5-754A-9BE0-182F98BE0B26}" type="presParOf" srcId="{D0887443-5C23-FA4C-9A4B-F0661EE6E842}" destId="{DF246BC1-E978-6B45-B7B4-017FE5C744E6}" srcOrd="1" destOrd="0" presId="urn:microsoft.com/office/officeart/2008/layout/NameandTitleOrganizationalChart"/>
    <dgm:cxn modelId="{5EFB9E9B-90F7-174D-8A5D-0511D236EDF9}" type="presParOf" srcId="{D0887443-5C23-FA4C-9A4B-F0661EE6E842}" destId="{C32991E5-726B-8244-BA6D-732EC47C5CAD}" srcOrd="2" destOrd="0" presId="urn:microsoft.com/office/officeart/2008/layout/NameandTitleOrganizationalChart"/>
    <dgm:cxn modelId="{06D46C60-4172-7941-A9FF-34A63D55A500}" type="presParOf" srcId="{1079ACB9-519F-F444-80F8-A48FC73CF517}" destId="{3F5DB64E-933E-AC40-A08A-9D7250F2DC07}" srcOrd="1" destOrd="0" presId="urn:microsoft.com/office/officeart/2008/layout/NameandTitleOrganizationalChart"/>
    <dgm:cxn modelId="{D1A568AB-79C7-6544-8E27-D418CDC4BBDE}" type="presParOf" srcId="{1079ACB9-519F-F444-80F8-A48FC73CF517}" destId="{6C9CA893-7533-A14E-854A-9CF1D74139ED}" srcOrd="2" destOrd="0" presId="urn:microsoft.com/office/officeart/2008/layout/NameandTitleOrganizationalChart"/>
    <dgm:cxn modelId="{9EC6D9FC-E68A-B644-9CEC-D42CB8349B4D}" type="presParOf" srcId="{6E051653-E3BD-AE43-A47F-3D9634F3234A}" destId="{8451A33F-79BD-DC49-B4E5-F40E0C4F4C5D}" srcOrd="2" destOrd="0" presId="urn:microsoft.com/office/officeart/2008/layout/NameandTitleOrganizationalChart"/>
    <dgm:cxn modelId="{772A01FC-A33C-AA45-AEF4-117548B0E3C7}" type="presParOf" srcId="{46B4A3B2-5A44-DF4C-B762-34D464C27335}" destId="{B9D56BE6-9E8C-D64D-9D0F-3092E3DAAA5D}" srcOrd="2" destOrd="0" presId="urn:microsoft.com/office/officeart/2008/layout/NameandTitleOrganizationalChart"/>
    <dgm:cxn modelId="{0F69F5BD-ABFF-BF41-A22E-48E0666646B5}" type="presParOf" srcId="{34021E95-EBE9-1A46-98A4-651ABC79A281}" destId="{5CAC5F5E-0517-9242-B68E-8317B453D567}"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B3FFC-B10E-420D-AEA7-8275F21A9C95}">
      <dsp:nvSpPr>
        <dsp:cNvPr id="0" name=""/>
        <dsp:cNvSpPr/>
      </dsp:nvSpPr>
      <dsp:spPr>
        <a:xfrm>
          <a:off x="874418" y="150695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1ED97E-198F-4FD7-9BF9-4E5D5D5542B5}">
      <dsp:nvSpPr>
        <dsp:cNvPr id="0" name=""/>
        <dsp:cNvSpPr/>
      </dsp:nvSpPr>
      <dsp:spPr>
        <a:xfrm>
          <a:off x="379418" y="2606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Key concepts</a:t>
          </a:r>
        </a:p>
      </dsp:txBody>
      <dsp:txXfrm>
        <a:off x="379418" y="2606987"/>
        <a:ext cx="1800000" cy="720000"/>
      </dsp:txXfrm>
    </dsp:sp>
    <dsp:sp modelId="{819F6F8E-6C2C-41CF-B5A8-445CD2317D24}">
      <dsp:nvSpPr>
        <dsp:cNvPr id="0" name=""/>
        <dsp:cNvSpPr/>
      </dsp:nvSpPr>
      <dsp:spPr>
        <a:xfrm>
          <a:off x="2989418" y="150695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89831E-9581-457D-A723-82C04D5FE5C5}">
      <dsp:nvSpPr>
        <dsp:cNvPr id="0" name=""/>
        <dsp:cNvSpPr/>
      </dsp:nvSpPr>
      <dsp:spPr>
        <a:xfrm>
          <a:off x="2494418" y="2606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Architecture Approaches</a:t>
          </a:r>
        </a:p>
      </dsp:txBody>
      <dsp:txXfrm>
        <a:off x="2494418" y="2606987"/>
        <a:ext cx="1800000" cy="720000"/>
      </dsp:txXfrm>
    </dsp:sp>
    <dsp:sp modelId="{CB2436E2-98D8-46D4-801A-834E105C0E93}">
      <dsp:nvSpPr>
        <dsp:cNvPr id="0" name=""/>
        <dsp:cNvSpPr/>
      </dsp:nvSpPr>
      <dsp:spPr>
        <a:xfrm>
          <a:off x="5104418" y="150695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8575AF-E005-4EF1-80ED-7FF79CF4CB2E}">
      <dsp:nvSpPr>
        <dsp:cNvPr id="0" name=""/>
        <dsp:cNvSpPr/>
      </dsp:nvSpPr>
      <dsp:spPr>
        <a:xfrm>
          <a:off x="4609418" y="2606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Recovering from a region failure</a:t>
          </a:r>
        </a:p>
      </dsp:txBody>
      <dsp:txXfrm>
        <a:off x="4609418" y="2606987"/>
        <a:ext cx="1800000" cy="720000"/>
      </dsp:txXfrm>
    </dsp:sp>
    <dsp:sp modelId="{BFE6AA12-8C79-40EE-8AD4-83C031DF745D}">
      <dsp:nvSpPr>
        <dsp:cNvPr id="0" name=""/>
        <dsp:cNvSpPr/>
      </dsp:nvSpPr>
      <dsp:spPr>
        <a:xfrm>
          <a:off x="7219419" y="150695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39C10-5883-42C0-BC04-26D050CDEA58}">
      <dsp:nvSpPr>
        <dsp:cNvPr id="0" name=""/>
        <dsp:cNvSpPr/>
      </dsp:nvSpPr>
      <dsp:spPr>
        <a:xfrm>
          <a:off x="6724419" y="2606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Related Best Practices</a:t>
          </a:r>
        </a:p>
      </dsp:txBody>
      <dsp:txXfrm>
        <a:off x="6724419" y="2606987"/>
        <a:ext cx="1800000" cy="720000"/>
      </dsp:txXfrm>
    </dsp:sp>
    <dsp:sp modelId="{B62FB201-9B6B-4DDA-B790-FD6EB228963D}">
      <dsp:nvSpPr>
        <dsp:cNvPr id="0" name=""/>
        <dsp:cNvSpPr/>
      </dsp:nvSpPr>
      <dsp:spPr>
        <a:xfrm>
          <a:off x="9334418" y="150695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778765-EAF4-4283-AFA7-A1D0D8BF3032}">
      <dsp:nvSpPr>
        <dsp:cNvPr id="0" name=""/>
        <dsp:cNvSpPr/>
      </dsp:nvSpPr>
      <dsp:spPr>
        <a:xfrm>
          <a:off x="8839419" y="2606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Overview of Global Load Balancer options</a:t>
          </a:r>
        </a:p>
      </dsp:txBody>
      <dsp:txXfrm>
        <a:off x="8839419" y="2606987"/>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60402-3CC6-874F-8665-239F2F97DC56}">
      <dsp:nvSpPr>
        <dsp:cNvPr id="0" name=""/>
        <dsp:cNvSpPr/>
      </dsp:nvSpPr>
      <dsp:spPr>
        <a:xfrm>
          <a:off x="4115320" y="3518712"/>
          <a:ext cx="705872" cy="314783"/>
        </a:xfrm>
        <a:custGeom>
          <a:avLst/>
          <a:gdLst/>
          <a:ahLst/>
          <a:cxnLst/>
          <a:rect l="0" t="0" r="0" b="0"/>
          <a:pathLst>
            <a:path>
              <a:moveTo>
                <a:pt x="0" y="0"/>
              </a:moveTo>
              <a:lnTo>
                <a:pt x="0" y="187659"/>
              </a:lnTo>
              <a:lnTo>
                <a:pt x="705872" y="187659"/>
              </a:lnTo>
              <a:lnTo>
                <a:pt x="705872"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F91E08-53F6-E542-B161-39770272E115}">
      <dsp:nvSpPr>
        <dsp:cNvPr id="0" name=""/>
        <dsp:cNvSpPr/>
      </dsp:nvSpPr>
      <dsp:spPr>
        <a:xfrm>
          <a:off x="3409448" y="3518712"/>
          <a:ext cx="705872" cy="314783"/>
        </a:xfrm>
        <a:custGeom>
          <a:avLst/>
          <a:gdLst/>
          <a:ahLst/>
          <a:cxnLst/>
          <a:rect l="0" t="0" r="0" b="0"/>
          <a:pathLst>
            <a:path>
              <a:moveTo>
                <a:pt x="705872" y="0"/>
              </a:moveTo>
              <a:lnTo>
                <a:pt x="705872" y="187659"/>
              </a:lnTo>
              <a:lnTo>
                <a:pt x="0" y="187659"/>
              </a:lnTo>
              <a:lnTo>
                <a:pt x="0"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0300A-8F72-E247-BBA1-19A336CDC714}">
      <dsp:nvSpPr>
        <dsp:cNvPr id="0" name=""/>
        <dsp:cNvSpPr/>
      </dsp:nvSpPr>
      <dsp:spPr>
        <a:xfrm>
          <a:off x="4069600" y="2659110"/>
          <a:ext cx="91440" cy="314783"/>
        </a:xfrm>
        <a:custGeom>
          <a:avLst/>
          <a:gdLst/>
          <a:ahLst/>
          <a:cxnLst/>
          <a:rect l="0" t="0" r="0" b="0"/>
          <a:pathLst>
            <a:path>
              <a:moveTo>
                <a:pt x="45720" y="0"/>
              </a:moveTo>
              <a:lnTo>
                <a:pt x="45720"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451EE6-C31F-2742-B6B0-C4ADC1FC2D90}">
      <dsp:nvSpPr>
        <dsp:cNvPr id="0" name=""/>
        <dsp:cNvSpPr/>
      </dsp:nvSpPr>
      <dsp:spPr>
        <a:xfrm>
          <a:off x="2703576" y="1799508"/>
          <a:ext cx="1411744" cy="314783"/>
        </a:xfrm>
        <a:custGeom>
          <a:avLst/>
          <a:gdLst/>
          <a:ahLst/>
          <a:cxnLst/>
          <a:rect l="0" t="0" r="0" b="0"/>
          <a:pathLst>
            <a:path>
              <a:moveTo>
                <a:pt x="0" y="0"/>
              </a:moveTo>
              <a:lnTo>
                <a:pt x="0" y="187659"/>
              </a:lnTo>
              <a:lnTo>
                <a:pt x="1411744" y="187659"/>
              </a:lnTo>
              <a:lnTo>
                <a:pt x="1411744"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C84C9-96E0-AB40-A1B4-0E9A777A9E92}">
      <dsp:nvSpPr>
        <dsp:cNvPr id="0" name=""/>
        <dsp:cNvSpPr/>
      </dsp:nvSpPr>
      <dsp:spPr>
        <a:xfrm>
          <a:off x="1291832" y="3518712"/>
          <a:ext cx="705872" cy="314783"/>
        </a:xfrm>
        <a:custGeom>
          <a:avLst/>
          <a:gdLst/>
          <a:ahLst/>
          <a:cxnLst/>
          <a:rect l="0" t="0" r="0" b="0"/>
          <a:pathLst>
            <a:path>
              <a:moveTo>
                <a:pt x="0" y="0"/>
              </a:moveTo>
              <a:lnTo>
                <a:pt x="0" y="187659"/>
              </a:lnTo>
              <a:lnTo>
                <a:pt x="705872" y="187659"/>
              </a:lnTo>
              <a:lnTo>
                <a:pt x="705872"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B88F22-25F5-BB40-81FC-69D7AB076A7B}">
      <dsp:nvSpPr>
        <dsp:cNvPr id="0" name=""/>
        <dsp:cNvSpPr/>
      </dsp:nvSpPr>
      <dsp:spPr>
        <a:xfrm>
          <a:off x="585960" y="3518712"/>
          <a:ext cx="705872" cy="314783"/>
        </a:xfrm>
        <a:custGeom>
          <a:avLst/>
          <a:gdLst/>
          <a:ahLst/>
          <a:cxnLst/>
          <a:rect l="0" t="0" r="0" b="0"/>
          <a:pathLst>
            <a:path>
              <a:moveTo>
                <a:pt x="705872" y="0"/>
              </a:moveTo>
              <a:lnTo>
                <a:pt x="705872" y="187659"/>
              </a:lnTo>
              <a:lnTo>
                <a:pt x="0" y="187659"/>
              </a:lnTo>
              <a:lnTo>
                <a:pt x="0"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5CB2C0-B095-E044-AFB0-6C7B2DAD072A}">
      <dsp:nvSpPr>
        <dsp:cNvPr id="0" name=""/>
        <dsp:cNvSpPr/>
      </dsp:nvSpPr>
      <dsp:spPr>
        <a:xfrm>
          <a:off x="1246112" y="2659110"/>
          <a:ext cx="91440" cy="314783"/>
        </a:xfrm>
        <a:custGeom>
          <a:avLst/>
          <a:gdLst/>
          <a:ahLst/>
          <a:cxnLst/>
          <a:rect l="0" t="0" r="0" b="0"/>
          <a:pathLst>
            <a:path>
              <a:moveTo>
                <a:pt x="45720" y="0"/>
              </a:moveTo>
              <a:lnTo>
                <a:pt x="45720"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797C4-7EC8-0A4F-8431-ADF14F5A8FEF}">
      <dsp:nvSpPr>
        <dsp:cNvPr id="0" name=""/>
        <dsp:cNvSpPr/>
      </dsp:nvSpPr>
      <dsp:spPr>
        <a:xfrm>
          <a:off x="1291832" y="1799508"/>
          <a:ext cx="1411744" cy="314783"/>
        </a:xfrm>
        <a:custGeom>
          <a:avLst/>
          <a:gdLst/>
          <a:ahLst/>
          <a:cxnLst/>
          <a:rect l="0" t="0" r="0" b="0"/>
          <a:pathLst>
            <a:path>
              <a:moveTo>
                <a:pt x="1411744" y="0"/>
              </a:moveTo>
              <a:lnTo>
                <a:pt x="1411744" y="187659"/>
              </a:lnTo>
              <a:lnTo>
                <a:pt x="0" y="187659"/>
              </a:lnTo>
              <a:lnTo>
                <a:pt x="0" y="31478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37F1B9-C126-0447-860C-6A14EC82DC0F}">
      <dsp:nvSpPr>
        <dsp:cNvPr id="0" name=""/>
        <dsp:cNvSpPr/>
      </dsp:nvSpPr>
      <dsp:spPr>
        <a:xfrm>
          <a:off x="3229710" y="939906"/>
          <a:ext cx="2297353" cy="587192"/>
        </a:xfrm>
        <a:custGeom>
          <a:avLst/>
          <a:gdLst/>
          <a:ahLst/>
          <a:cxnLst/>
          <a:rect l="0" t="0" r="0" b="0"/>
          <a:pathLst>
            <a:path>
              <a:moveTo>
                <a:pt x="2297353" y="0"/>
              </a:moveTo>
              <a:lnTo>
                <a:pt x="2297353" y="587192"/>
              </a:lnTo>
              <a:lnTo>
                <a:pt x="0" y="5871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7C2C6F-B827-B94F-A185-4FCF023BC8A8}">
      <dsp:nvSpPr>
        <dsp:cNvPr id="0" name=""/>
        <dsp:cNvSpPr/>
      </dsp:nvSpPr>
      <dsp:spPr>
        <a:xfrm>
          <a:off x="5000930" y="395088"/>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Azure</a:t>
          </a:r>
        </a:p>
      </dsp:txBody>
      <dsp:txXfrm>
        <a:off x="5000930" y="395088"/>
        <a:ext cx="1052268" cy="544818"/>
      </dsp:txXfrm>
    </dsp:sp>
    <dsp:sp modelId="{585D9481-A990-D841-BFEF-8DDBD3233CD3}">
      <dsp:nvSpPr>
        <dsp:cNvPr id="0" name=""/>
        <dsp:cNvSpPr/>
      </dsp:nvSpPr>
      <dsp:spPr>
        <a:xfrm>
          <a:off x="5211384" y="818835"/>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Global</a:t>
          </a:r>
        </a:p>
      </dsp:txBody>
      <dsp:txXfrm>
        <a:off x="5211384" y="818835"/>
        <a:ext cx="947041" cy="181606"/>
      </dsp:txXfrm>
    </dsp:sp>
    <dsp:sp modelId="{EB966D78-71C5-1C4F-B634-BC5CC6B73612}">
      <dsp:nvSpPr>
        <dsp:cNvPr id="0" name=""/>
        <dsp:cNvSpPr/>
      </dsp:nvSpPr>
      <dsp:spPr>
        <a:xfrm>
          <a:off x="2177442" y="1254690"/>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Geography</a:t>
          </a:r>
        </a:p>
      </dsp:txBody>
      <dsp:txXfrm>
        <a:off x="2177442" y="1254690"/>
        <a:ext cx="1052268" cy="544818"/>
      </dsp:txXfrm>
    </dsp:sp>
    <dsp:sp modelId="{8CC3B043-3AC3-FE43-8435-3D142171DDEE}">
      <dsp:nvSpPr>
        <dsp:cNvPr id="0" name=""/>
        <dsp:cNvSpPr/>
      </dsp:nvSpPr>
      <dsp:spPr>
        <a:xfrm>
          <a:off x="2387895" y="1678437"/>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North America</a:t>
          </a:r>
        </a:p>
      </dsp:txBody>
      <dsp:txXfrm>
        <a:off x="2387895" y="1678437"/>
        <a:ext cx="947041" cy="181606"/>
      </dsp:txXfrm>
    </dsp:sp>
    <dsp:sp modelId="{5A1D5C97-DC99-084F-A4BB-665C94D2D5FB}">
      <dsp:nvSpPr>
        <dsp:cNvPr id="0" name=""/>
        <dsp:cNvSpPr/>
      </dsp:nvSpPr>
      <dsp:spPr>
        <a:xfrm>
          <a:off x="765697" y="2114292"/>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Region (A)</a:t>
          </a:r>
        </a:p>
      </dsp:txBody>
      <dsp:txXfrm>
        <a:off x="765697" y="2114292"/>
        <a:ext cx="1052268" cy="544818"/>
      </dsp:txXfrm>
    </dsp:sp>
    <dsp:sp modelId="{A44B0192-17D9-0C44-BCC3-5B5D83D212D3}">
      <dsp:nvSpPr>
        <dsp:cNvPr id="0" name=""/>
        <dsp:cNvSpPr/>
      </dsp:nvSpPr>
      <dsp:spPr>
        <a:xfrm>
          <a:off x="976151" y="2538039"/>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East US</a:t>
          </a:r>
        </a:p>
      </dsp:txBody>
      <dsp:txXfrm>
        <a:off x="976151" y="2538039"/>
        <a:ext cx="947041" cy="181606"/>
      </dsp:txXfrm>
    </dsp:sp>
    <dsp:sp modelId="{AD33B0B7-9341-8749-9791-B76B0F7E8EDB}">
      <dsp:nvSpPr>
        <dsp:cNvPr id="0" name=""/>
        <dsp:cNvSpPr/>
      </dsp:nvSpPr>
      <dsp:spPr>
        <a:xfrm>
          <a:off x="765697" y="2973894"/>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Availability Zone(s)</a:t>
          </a:r>
        </a:p>
      </dsp:txBody>
      <dsp:txXfrm>
        <a:off x="765697" y="2973894"/>
        <a:ext cx="1052268" cy="544818"/>
      </dsp:txXfrm>
    </dsp:sp>
    <dsp:sp modelId="{E08B28E6-03EF-A34F-A0FD-DB0CF1229DE7}">
      <dsp:nvSpPr>
        <dsp:cNvPr id="0" name=""/>
        <dsp:cNvSpPr/>
      </dsp:nvSpPr>
      <dsp:spPr>
        <a:xfrm>
          <a:off x="976151" y="3397641"/>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1, 2, 3</a:t>
          </a:r>
        </a:p>
      </dsp:txBody>
      <dsp:txXfrm>
        <a:off x="976151" y="3397641"/>
        <a:ext cx="947041" cy="181606"/>
      </dsp:txXfrm>
    </dsp:sp>
    <dsp:sp modelId="{41BC02F3-7EFC-D148-81A6-BAC3B6C5350D}">
      <dsp:nvSpPr>
        <dsp:cNvPr id="0" name=""/>
        <dsp:cNvSpPr/>
      </dsp:nvSpPr>
      <dsp:spPr>
        <a:xfrm>
          <a:off x="59825" y="3833496"/>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Datacenter</a:t>
          </a:r>
        </a:p>
      </dsp:txBody>
      <dsp:txXfrm>
        <a:off x="59825" y="3833496"/>
        <a:ext cx="1052268" cy="544818"/>
      </dsp:txXfrm>
    </dsp:sp>
    <dsp:sp modelId="{3CADF453-2E5B-CB42-8CEF-05AC7A6EE5BD}">
      <dsp:nvSpPr>
        <dsp:cNvPr id="0" name=""/>
        <dsp:cNvSpPr/>
      </dsp:nvSpPr>
      <dsp:spPr>
        <a:xfrm>
          <a:off x="270279" y="4257243"/>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Building 1</a:t>
          </a:r>
        </a:p>
      </dsp:txBody>
      <dsp:txXfrm>
        <a:off x="270279" y="4257243"/>
        <a:ext cx="947041" cy="181606"/>
      </dsp:txXfrm>
    </dsp:sp>
    <dsp:sp modelId="{5C708FDC-92B8-9D46-93BA-BF37C6B7F941}">
      <dsp:nvSpPr>
        <dsp:cNvPr id="0" name=""/>
        <dsp:cNvSpPr/>
      </dsp:nvSpPr>
      <dsp:spPr>
        <a:xfrm>
          <a:off x="1471570" y="3833496"/>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a:t>Datacenter</a:t>
          </a:r>
          <a:endParaRPr lang="en-US" sz="1500" kern="1200" dirty="0"/>
        </a:p>
      </dsp:txBody>
      <dsp:txXfrm>
        <a:off x="1471570" y="3833496"/>
        <a:ext cx="1052268" cy="544818"/>
      </dsp:txXfrm>
    </dsp:sp>
    <dsp:sp modelId="{C5F971CB-2647-D44C-979A-294EA796428B}">
      <dsp:nvSpPr>
        <dsp:cNvPr id="0" name=""/>
        <dsp:cNvSpPr/>
      </dsp:nvSpPr>
      <dsp:spPr>
        <a:xfrm>
          <a:off x="1682023" y="4257243"/>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Building 2</a:t>
          </a:r>
        </a:p>
      </dsp:txBody>
      <dsp:txXfrm>
        <a:off x="1682023" y="4257243"/>
        <a:ext cx="947041" cy="181606"/>
      </dsp:txXfrm>
    </dsp:sp>
    <dsp:sp modelId="{4166600A-2EAF-A041-ADA9-335F5F4F137D}">
      <dsp:nvSpPr>
        <dsp:cNvPr id="0" name=""/>
        <dsp:cNvSpPr/>
      </dsp:nvSpPr>
      <dsp:spPr>
        <a:xfrm>
          <a:off x="3589186" y="2114292"/>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Region (B)</a:t>
          </a:r>
        </a:p>
      </dsp:txBody>
      <dsp:txXfrm>
        <a:off x="3589186" y="2114292"/>
        <a:ext cx="1052268" cy="544818"/>
      </dsp:txXfrm>
    </dsp:sp>
    <dsp:sp modelId="{8B4E734E-B912-604A-A995-E6258606E004}">
      <dsp:nvSpPr>
        <dsp:cNvPr id="0" name=""/>
        <dsp:cNvSpPr/>
      </dsp:nvSpPr>
      <dsp:spPr>
        <a:xfrm>
          <a:off x="3799640" y="2538039"/>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West US</a:t>
          </a:r>
        </a:p>
      </dsp:txBody>
      <dsp:txXfrm>
        <a:off x="3799640" y="2538039"/>
        <a:ext cx="947041" cy="181606"/>
      </dsp:txXfrm>
    </dsp:sp>
    <dsp:sp modelId="{E79F65BA-A8B0-A445-8CD6-E62915945C53}">
      <dsp:nvSpPr>
        <dsp:cNvPr id="0" name=""/>
        <dsp:cNvSpPr/>
      </dsp:nvSpPr>
      <dsp:spPr>
        <a:xfrm>
          <a:off x="3589186" y="2973894"/>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Availability Zone(s)</a:t>
          </a:r>
        </a:p>
      </dsp:txBody>
      <dsp:txXfrm>
        <a:off x="3589186" y="2973894"/>
        <a:ext cx="1052268" cy="544818"/>
      </dsp:txXfrm>
    </dsp:sp>
    <dsp:sp modelId="{E3F681D2-806A-C147-91E7-66BBC0EF283F}">
      <dsp:nvSpPr>
        <dsp:cNvPr id="0" name=""/>
        <dsp:cNvSpPr/>
      </dsp:nvSpPr>
      <dsp:spPr>
        <a:xfrm>
          <a:off x="3799640" y="3397641"/>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1, 2,, 3</a:t>
          </a:r>
        </a:p>
      </dsp:txBody>
      <dsp:txXfrm>
        <a:off x="3799640" y="3397641"/>
        <a:ext cx="947041" cy="181606"/>
      </dsp:txXfrm>
    </dsp:sp>
    <dsp:sp modelId="{18A55F99-9605-B54D-ABF0-AC567323ACDD}">
      <dsp:nvSpPr>
        <dsp:cNvPr id="0" name=""/>
        <dsp:cNvSpPr/>
      </dsp:nvSpPr>
      <dsp:spPr>
        <a:xfrm>
          <a:off x="2883314" y="3833496"/>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Datacenter</a:t>
          </a:r>
        </a:p>
      </dsp:txBody>
      <dsp:txXfrm>
        <a:off x="2883314" y="3833496"/>
        <a:ext cx="1052268" cy="544818"/>
      </dsp:txXfrm>
    </dsp:sp>
    <dsp:sp modelId="{A185AF94-0E32-514E-AD55-A212DA8ED5E3}">
      <dsp:nvSpPr>
        <dsp:cNvPr id="0" name=""/>
        <dsp:cNvSpPr/>
      </dsp:nvSpPr>
      <dsp:spPr>
        <a:xfrm>
          <a:off x="3093767" y="4257243"/>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Building 1</a:t>
          </a:r>
        </a:p>
      </dsp:txBody>
      <dsp:txXfrm>
        <a:off x="3093767" y="4257243"/>
        <a:ext cx="947041" cy="181606"/>
      </dsp:txXfrm>
    </dsp:sp>
    <dsp:sp modelId="{3346A343-B87E-234B-BAED-7058CF382CF9}">
      <dsp:nvSpPr>
        <dsp:cNvPr id="0" name=""/>
        <dsp:cNvSpPr/>
      </dsp:nvSpPr>
      <dsp:spPr>
        <a:xfrm>
          <a:off x="4295058" y="3833496"/>
          <a:ext cx="1052268" cy="5448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76880" numCol="1" spcCol="1270" anchor="ctr" anchorCtr="0">
          <a:noAutofit/>
        </a:bodyPr>
        <a:lstStyle/>
        <a:p>
          <a:pPr marL="0" lvl="0" indent="0" algn="ctr" defTabSz="666750">
            <a:lnSpc>
              <a:spcPct val="90000"/>
            </a:lnSpc>
            <a:spcBef>
              <a:spcPct val="0"/>
            </a:spcBef>
            <a:spcAft>
              <a:spcPct val="35000"/>
            </a:spcAft>
            <a:buNone/>
          </a:pPr>
          <a:r>
            <a:rPr lang="en-US" sz="1500" kern="1200" dirty="0"/>
            <a:t>Datacenter</a:t>
          </a:r>
        </a:p>
      </dsp:txBody>
      <dsp:txXfrm>
        <a:off x="4295058" y="3833496"/>
        <a:ext cx="1052268" cy="544818"/>
      </dsp:txXfrm>
    </dsp:sp>
    <dsp:sp modelId="{DF246BC1-E978-6B45-B7B4-017FE5C744E6}">
      <dsp:nvSpPr>
        <dsp:cNvPr id="0" name=""/>
        <dsp:cNvSpPr/>
      </dsp:nvSpPr>
      <dsp:spPr>
        <a:xfrm>
          <a:off x="4505512" y="4257243"/>
          <a:ext cx="947041" cy="18160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n-US" sz="1100" kern="1200" dirty="0"/>
            <a:t>Building 2</a:t>
          </a:r>
        </a:p>
      </dsp:txBody>
      <dsp:txXfrm>
        <a:off x="4505512" y="4257243"/>
        <a:ext cx="947041" cy="1816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2/10/21</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2/10/21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878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1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216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15A1E7C-1917-4982-85AB-75CED7B355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3044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57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1347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97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370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0089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564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8087A6C9-451B-1B40-8FFE-CE713189B52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392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1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E14B46D3-3515-004B-AB2A-299F5D53281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9484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2518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843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236595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E14B46D3-3515-004B-AB2A-299F5D53281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5525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101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534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0774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3412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264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2/10/21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869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654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startAt="5"/>
            </a:pPr>
            <a:r>
              <a:rPr lang="en-US" b="1" dirty="0">
                <a:effectLst/>
              </a:rPr>
              <a:t>Physical isolation</a:t>
            </a:r>
            <a:r>
              <a:rPr lang="en-US" dirty="0">
                <a:effectLst/>
              </a:rPr>
              <a:t> – When possible, Azure prefers at least 300 miles of separation between datacenters in a regional pair, although this isn't practical or possible in all geographies. Physical datacenter separation reduces the likelihood of natural disasters, civil unrest, power outages, or physical network outages affecting both regions at once. Isolation is subject to the constraints within the geography (geography size, power/network infrastructure availability, regulations, etc.).</a:t>
            </a:r>
          </a:p>
          <a:p>
            <a:pPr>
              <a:buFont typeface="+mj-lt"/>
              <a:buAutoNum type="arabicPeriod" startAt="5"/>
            </a:pPr>
            <a:r>
              <a:rPr lang="en-US" b="1" dirty="0">
                <a:effectLst/>
              </a:rPr>
              <a:t>Platform-provided replication</a:t>
            </a:r>
            <a:r>
              <a:rPr lang="en-US" dirty="0">
                <a:effectLst/>
              </a:rPr>
              <a:t> - Some services such as Geo-Redundant Storage provide automatic replication to the paired region.</a:t>
            </a:r>
          </a:p>
          <a:p>
            <a:pPr>
              <a:buFont typeface="+mj-lt"/>
              <a:buAutoNum type="arabicPeriod" startAt="5"/>
            </a:pPr>
            <a:r>
              <a:rPr lang="en-US" b="1" dirty="0">
                <a:effectLst/>
              </a:rPr>
              <a:t>Region recovery order</a:t>
            </a:r>
            <a:r>
              <a:rPr lang="en-US" dirty="0">
                <a:effectLst/>
              </a:rPr>
              <a:t> – In the event of a broad outage, recovery of one region is prioritized out of every pair. Applications that are deployed across paired regions are guaranteed to have one of the regions recovered with priority. If an application is deployed across regions that are not paired, recovery might be delayed – in the worst case the chosen regions may be the last two to be recovered.</a:t>
            </a:r>
          </a:p>
          <a:p>
            <a:pPr>
              <a:buFont typeface="+mj-lt"/>
              <a:buAutoNum type="arabicPeriod" startAt="5"/>
            </a:pPr>
            <a:r>
              <a:rPr lang="en-US" b="1" dirty="0">
                <a:effectLst/>
              </a:rPr>
              <a:t>Sequential updates</a:t>
            </a:r>
            <a:r>
              <a:rPr lang="en-US" dirty="0">
                <a:effectLst/>
              </a:rPr>
              <a:t> – Planned Azure system updates are rolled out to paired regions sequentially (not at the same time) to minimize downtime, the effect of bugs, and logical failures in the rare event of a bad update.</a:t>
            </a:r>
          </a:p>
          <a:p>
            <a:pPr>
              <a:buFont typeface="+mj-lt"/>
              <a:buAutoNum type="arabicPeriod" startAt="5"/>
            </a:pPr>
            <a:r>
              <a:rPr lang="en-US" b="1" dirty="0">
                <a:effectLst/>
              </a:rPr>
              <a:t>Data residency</a:t>
            </a:r>
            <a:r>
              <a:rPr lang="en-US" dirty="0">
                <a:effectLst/>
              </a:rPr>
              <a:t> – A region resides within the same geography as its pair (with the exception of Brazil South) to meet data residency requirements for tax and law enforcement jurisdiction purposes.</a:t>
            </a:r>
          </a:p>
          <a:p>
            <a:br>
              <a:rPr lang="en-US" dirty="0"/>
            </a:br>
            <a:endParaRPr lang="en-US" dirty="0"/>
          </a:p>
        </p:txBody>
      </p:sp>
    </p:spTree>
    <p:extLst>
      <p:ext uri="{BB962C8B-B14F-4D97-AF65-F5344CB8AC3E}">
        <p14:creationId xmlns:p14="http://schemas.microsoft.com/office/powerpoint/2010/main" val="378950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9503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69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take a deeper look into our PaaS portfolio, we have over 40 services.  Here we highlight the most commonly used.  And the five principles I just shared are applied to each discrete service.  </a:t>
            </a:r>
          </a:p>
          <a:p>
            <a:endParaRPr lang="en-US"/>
          </a:p>
        </p:txBody>
      </p:sp>
      <p:sp>
        <p:nvSpPr>
          <p:cNvPr id="4" name="Slide Number Placeholder 3"/>
          <p:cNvSpPr>
            <a:spLocks noGrp="1"/>
          </p:cNvSpPr>
          <p:nvPr>
            <p:ph type="sldNum" sz="quarter" idx="5"/>
          </p:nvPr>
        </p:nvSpPr>
        <p:spPr/>
        <p:txBody>
          <a:bodyPr/>
          <a:lstStyle/>
          <a:p>
            <a:fld id="{06206E34-2AFF-4543-9429-368FDE16B24E}" type="slidenum">
              <a:rPr lang="en-US" smtClean="0"/>
              <a:t>20</a:t>
            </a:fld>
            <a:endParaRPr lang="en-US"/>
          </a:p>
        </p:txBody>
      </p:sp>
    </p:spTree>
    <p:extLst>
      <p:ext uri="{BB962C8B-B14F-4D97-AF65-F5344CB8AC3E}">
        <p14:creationId xmlns:p14="http://schemas.microsoft.com/office/powerpoint/2010/main" val="1720369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2858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2/10/21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2/10/21</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solidFill>
                  <a:srgbClr val="50E6FF"/>
                </a:solidFill>
                <a:latin typeface="+mn-lt"/>
              </a:defRPr>
            </a:lvl1pPr>
          </a:lstStyle>
          <a:p>
            <a:r>
              <a:rPr lang="en-US"/>
              <a:t>Click to edit Master title style</a:t>
            </a:r>
          </a:p>
        </p:txBody>
      </p:sp>
    </p:spTree>
    <p:extLst>
      <p:ext uri="{BB962C8B-B14F-4D97-AF65-F5344CB8AC3E}">
        <p14:creationId xmlns:p14="http://schemas.microsoft.com/office/powerpoint/2010/main" val="98439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8614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NUL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3.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NUL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3714" r:id="rId31"/>
    <p:sldLayoutId id="2147483715" r:id="rId32"/>
    <p:sldLayoutId id="214748488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 id="2147483819"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gif"/><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zure.microsoft.com/status" TargetMode="Externa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sv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58.sv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notesSlide" Target="../notesSlides/notesSlide8.xml"/><Relationship Id="rId16" Type="http://schemas.openxmlformats.org/officeDocument/2006/relationships/image" Target="../media/image40.svg"/><Relationship Id="rId20" Type="http://schemas.openxmlformats.org/officeDocument/2006/relationships/image" Target="../media/image44.svg"/><Relationship Id="rId29"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image" Target="../media/image30.svg"/><Relationship Id="rId11" Type="http://schemas.openxmlformats.org/officeDocument/2006/relationships/image" Target="../media/image35.png"/><Relationship Id="rId24" Type="http://schemas.openxmlformats.org/officeDocument/2006/relationships/image" Target="../media/image48.svg"/><Relationship Id="rId32" Type="http://schemas.openxmlformats.org/officeDocument/2006/relationships/image" Target="../media/image56.sv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svg"/><Relationship Id="rId36" Type="http://schemas.openxmlformats.org/officeDocument/2006/relationships/image" Target="../media/image60.svg"/><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51.png"/><Relationship Id="rId30" Type="http://schemas.openxmlformats.org/officeDocument/2006/relationships/image" Target="../media/image54.svg"/><Relationship Id="rId35" Type="http://schemas.openxmlformats.org/officeDocument/2006/relationships/image" Target="../media/image59.png"/><Relationship Id="rId8"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www.telestream.net/telestream-home.htm" TargetMode="External"/><Relationship Id="rId5" Type="http://schemas.openxmlformats.org/officeDocument/2006/relationships/image" Target="../media/image62.png"/><Relationship Id="rId4" Type="http://schemas.openxmlformats.org/officeDocument/2006/relationships/hyperlink" Target="http://www.pushpamcomputers.in/blogs/guard-touring-monitoring-system.htm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77.png"/><Relationship Id="rId11" Type="http://schemas.openxmlformats.org/officeDocument/2006/relationships/image" Target="../media/image82.jpe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hyperlink" Target="https://www.iso.org/ics/35.100/x/"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Default"/><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marketplace.visualstudio.com/items?itemName=samcogan.arm-snippe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microsoft.com/office/2007/relationships/hdphoto" Target="NUL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8" Type="http://schemas.openxmlformats.org/officeDocument/2006/relationships/hyperlink" Target="https://docs.microsoft.com/en-us/learn/paths/enterprise-scale-architecture/" TargetMode="External"/><Relationship Id="rId3" Type="http://schemas.openxmlformats.org/officeDocument/2006/relationships/hyperlink" Target="https://docs.microsoft.com/en-us/azure/architecture/resiliency/recovery-loss-azure-region" TargetMode="External"/><Relationship Id="rId7" Type="http://schemas.openxmlformats.org/officeDocument/2006/relationships/hyperlink" Target="https://docs.microsoft.com/en-us/azure/load-balancer/cross-region-overview" TargetMode="External"/><Relationship Id="rId2" Type="http://schemas.openxmlformats.org/officeDocument/2006/relationships/hyperlink" Target="https://docs.microsoft.com/en-us/azure/architecture/" TargetMode="External"/><Relationship Id="rId1" Type="http://schemas.openxmlformats.org/officeDocument/2006/relationships/slideLayout" Target="../slideLayouts/slideLayout6.xml"/><Relationship Id="rId6" Type="http://schemas.openxmlformats.org/officeDocument/2006/relationships/hyperlink" Target="https://docs.microsoft.com/en-us/azure/traffic-manager/" TargetMode="External"/><Relationship Id="rId5" Type="http://schemas.openxmlformats.org/officeDocument/2006/relationships/hyperlink" Target="onenote:https://microsoft-my.sharepoint.com/personal/dasegan_microsoft_com/Documents/Daniel%20@%20Microsoft/Quick%20Notes.one#Azure%20for%20All%20Notes&amp;section-id={59E39818-C0A7-4E56-8BEE-33E3608B9ED6}&amp;page-id={F6F230AC-D071-9041-B2D3-505439F1774B}&amp;object-id={CC5C8EDB-0AF0-BCF1-8963-F17E68B0F42D}&amp;E" TargetMode="External"/><Relationship Id="rId4" Type="http://schemas.openxmlformats.org/officeDocument/2006/relationships/hyperlink" Target="https://docs.microsoft.com/en-us/azure/architecture/guide/technology-choices/load-balancing-overview#:~:text=Decision%20tree%20for%20load%20balancing%20in%20Azure.%20The,response%20time,%20and%20avoid%20overloading%20any%20single%20resource." TargetMode="External"/><Relationship Id="rId9" Type="http://schemas.openxmlformats.org/officeDocument/2006/relationships/hyperlink" Target="https://docs.microsoft.com/learn/paths/evolve-your-devops-practic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573C-5B8C-3646-A45D-2A2B9D8F7BEB}"/>
              </a:ext>
            </a:extLst>
          </p:cNvPr>
          <p:cNvSpPr>
            <a:spLocks noGrp="1"/>
          </p:cNvSpPr>
          <p:nvPr>
            <p:ph type="title"/>
          </p:nvPr>
        </p:nvSpPr>
        <p:spPr>
          <a:xfrm>
            <a:off x="588263" y="457200"/>
            <a:ext cx="11018520" cy="553998"/>
          </a:xfrm>
        </p:spPr>
        <p:txBody>
          <a:bodyPr wrap="square" anchor="t">
            <a:normAutofit/>
          </a:bodyPr>
          <a:lstStyle/>
          <a:p>
            <a:r>
              <a:rPr lang="en-US" dirty="0"/>
              <a:t>Azure Multi-Region Architectures</a:t>
            </a:r>
          </a:p>
        </p:txBody>
      </p:sp>
      <p:sp>
        <p:nvSpPr>
          <p:cNvPr id="3" name="Content Placeholder 2">
            <a:extLst>
              <a:ext uri="{FF2B5EF4-FFF2-40B4-BE49-F238E27FC236}">
                <a16:creationId xmlns:a16="http://schemas.microsoft.com/office/drawing/2014/main" id="{2972113C-99F1-6A44-8E57-143A73C99C22}"/>
              </a:ext>
            </a:extLst>
          </p:cNvPr>
          <p:cNvSpPr>
            <a:spLocks noGrp="1"/>
          </p:cNvSpPr>
          <p:nvPr>
            <p:ph sz="quarter" idx="12"/>
          </p:nvPr>
        </p:nvSpPr>
        <p:spPr>
          <a:xfrm>
            <a:off x="584200" y="1435100"/>
            <a:ext cx="5211763" cy="4833938"/>
          </a:xfrm>
        </p:spPr>
        <p:txBody>
          <a:bodyPr wrap="square">
            <a:normAutofit/>
          </a:bodyPr>
          <a:lstStyle/>
          <a:p>
            <a:r>
              <a:rPr lang="en-US" sz="3200" dirty="0"/>
              <a:t>What is a multi-region architecture ? </a:t>
            </a:r>
          </a:p>
          <a:p>
            <a:r>
              <a:rPr lang="en-US" sz="3200" dirty="0"/>
              <a:t>What does it get me ?</a:t>
            </a:r>
          </a:p>
          <a:p>
            <a:r>
              <a:rPr lang="en-US" sz="3200" dirty="0"/>
              <a:t>Do I need it ?</a:t>
            </a:r>
          </a:p>
          <a:p>
            <a:r>
              <a:rPr lang="en-US" sz="3200" dirty="0"/>
              <a:t>How do I pull it off ?</a:t>
            </a:r>
          </a:p>
        </p:txBody>
      </p:sp>
      <p:pic>
        <p:nvPicPr>
          <p:cNvPr id="4" name="Picture 3">
            <a:extLst>
              <a:ext uri="{FF2B5EF4-FFF2-40B4-BE49-F238E27FC236}">
                <a16:creationId xmlns:a16="http://schemas.microsoft.com/office/drawing/2014/main" id="{79C6ED6D-3033-CA47-AB62-1E52DAA18F1F}"/>
              </a:ext>
            </a:extLst>
          </p:cNvPr>
          <p:cNvPicPr>
            <a:picLocks noChangeAspect="1"/>
          </p:cNvPicPr>
          <p:nvPr/>
        </p:nvPicPr>
        <p:blipFill>
          <a:blip r:embed="rId3"/>
          <a:stretch>
            <a:fillRect/>
          </a:stretch>
        </p:blipFill>
        <p:spPr>
          <a:xfrm>
            <a:off x="6545483" y="1973484"/>
            <a:ext cx="4110039" cy="3205830"/>
          </a:xfrm>
          <a:prstGeom prst="rect">
            <a:avLst/>
          </a:prstGeom>
        </p:spPr>
      </p:pic>
    </p:spTree>
    <p:extLst>
      <p:ext uri="{BB962C8B-B14F-4D97-AF65-F5344CB8AC3E}">
        <p14:creationId xmlns:p14="http://schemas.microsoft.com/office/powerpoint/2010/main" val="33496836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41A6-C408-994D-A6A5-C19D0592B5C0}"/>
              </a:ext>
            </a:extLst>
          </p:cNvPr>
          <p:cNvSpPr>
            <a:spLocks noGrp="1"/>
          </p:cNvSpPr>
          <p:nvPr>
            <p:ph type="title"/>
          </p:nvPr>
        </p:nvSpPr>
        <p:spPr/>
        <p:txBody>
          <a:bodyPr/>
          <a:lstStyle/>
          <a:p>
            <a:r>
              <a:rPr lang="en-US" dirty="0"/>
              <a:t>Multi-Region Architecture</a:t>
            </a:r>
          </a:p>
        </p:txBody>
      </p:sp>
      <p:pic>
        <p:nvPicPr>
          <p:cNvPr id="1026" name="Picture 2" descr="See the source image">
            <a:extLst>
              <a:ext uri="{FF2B5EF4-FFF2-40B4-BE49-F238E27FC236}">
                <a16:creationId xmlns:a16="http://schemas.microsoft.com/office/drawing/2014/main" id="{FE832FCD-A2B9-3F49-A75B-0742F359994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692219" y="1435100"/>
            <a:ext cx="880280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539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7BEF3B59-61D1-441C-A2DE-333037C467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2407" r="21182" b="-1"/>
          <a:stretch/>
        </p:blipFill>
        <p:spPr>
          <a:xfrm>
            <a:off x="5334000" y="10"/>
            <a:ext cx="6858000" cy="6857990"/>
          </a:xfrm>
          <a:prstGeom prst="rect">
            <a:avLst/>
          </a:prstGeom>
          <a:noFill/>
        </p:spPr>
      </p:pic>
      <p:sp>
        <p:nvSpPr>
          <p:cNvPr id="4" name="TextBox 3">
            <a:extLst>
              <a:ext uri="{FF2B5EF4-FFF2-40B4-BE49-F238E27FC236}">
                <a16:creationId xmlns:a16="http://schemas.microsoft.com/office/drawing/2014/main" id="{3809F29C-F4C0-3D41-9224-2986641AD534}"/>
              </a:ext>
            </a:extLst>
          </p:cNvPr>
          <p:cNvSpPr txBox="1"/>
          <p:nvPr/>
        </p:nvSpPr>
        <p:spPr>
          <a:xfrm>
            <a:off x="687230" y="640290"/>
            <a:ext cx="2440018" cy="738664"/>
          </a:xfrm>
          <a:prstGeom prst="rect">
            <a:avLst/>
          </a:prstGeom>
          <a:noFill/>
        </p:spPr>
        <p:txBody>
          <a:bodyPr wrap="square" lIns="0" tIns="0" rIns="0" bIns="0" rtlCol="0">
            <a:spAutoFit/>
          </a:bodyPr>
          <a:lstStyle/>
          <a:p>
            <a:pPr algn="l"/>
            <a:r>
              <a:rPr lang="en-US" sz="4800" dirty="0">
                <a:solidFill>
                  <a:schemeClr val="accent1"/>
                </a:solidFill>
              </a:rPr>
              <a:t>Why?</a:t>
            </a:r>
            <a:endParaRPr lang="en-US" sz="2000" dirty="0">
              <a:solidFill>
                <a:schemeClr val="accent1"/>
              </a:solidFill>
            </a:endParaRPr>
          </a:p>
        </p:txBody>
      </p:sp>
      <p:sp>
        <p:nvSpPr>
          <p:cNvPr id="8" name="TextBox 7">
            <a:extLst>
              <a:ext uri="{FF2B5EF4-FFF2-40B4-BE49-F238E27FC236}">
                <a16:creationId xmlns:a16="http://schemas.microsoft.com/office/drawing/2014/main" id="{8E6BF235-FF27-C941-A183-11540CF04F88}"/>
              </a:ext>
            </a:extLst>
          </p:cNvPr>
          <p:cNvSpPr txBox="1"/>
          <p:nvPr/>
        </p:nvSpPr>
        <p:spPr>
          <a:xfrm>
            <a:off x="687230" y="1653851"/>
            <a:ext cx="4209536" cy="4739759"/>
          </a:xfrm>
          <a:prstGeom prst="rect">
            <a:avLst/>
          </a:prstGeom>
          <a:noFill/>
        </p:spPr>
        <p:txBody>
          <a:bodyPr wrap="square" lIns="0" tIns="0" rIns="0" bIns="0" rtlCol="0">
            <a:spAutoFit/>
          </a:bodyPr>
          <a:lstStyle/>
          <a:p>
            <a:pPr algn="l"/>
            <a:r>
              <a:rPr lang="en-US" sz="2800" dirty="0"/>
              <a:t>Availability</a:t>
            </a:r>
            <a:br>
              <a:rPr lang="en-US" sz="2800" dirty="0"/>
            </a:br>
            <a:br>
              <a:rPr lang="en-US" sz="2800" dirty="0"/>
            </a:br>
            <a:r>
              <a:rPr lang="en-US" sz="2800" dirty="0"/>
              <a:t>DR &amp; Business Continuity </a:t>
            </a:r>
            <a:br>
              <a:rPr lang="en-US" sz="2800" dirty="0"/>
            </a:br>
            <a:br>
              <a:rPr lang="en-US" sz="2800" dirty="0"/>
            </a:br>
            <a:r>
              <a:rPr lang="en-US" sz="2800" dirty="0"/>
              <a:t>Low Latency / </a:t>
            </a:r>
            <a:br>
              <a:rPr lang="en-US" sz="2800" dirty="0"/>
            </a:br>
            <a:r>
              <a:rPr lang="en-US" sz="2800" dirty="0"/>
              <a:t>Performance </a:t>
            </a:r>
            <a:br>
              <a:rPr lang="en-US" sz="2800" dirty="0"/>
            </a:br>
            <a:br>
              <a:rPr lang="en-US" sz="2800" dirty="0"/>
            </a:br>
            <a:r>
              <a:rPr lang="en-US" sz="2800" dirty="0"/>
              <a:t>Capacity</a:t>
            </a:r>
            <a:br>
              <a:rPr lang="en-US" sz="2800" dirty="0"/>
            </a:br>
            <a:br>
              <a:rPr lang="en-US" sz="2800" dirty="0"/>
            </a:br>
            <a:r>
              <a:rPr lang="en-US" sz="2800" dirty="0"/>
              <a:t>Data Privacy / Legal Compliance</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0483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7D389A-30C0-42F2-B324-02DFCC66DD43}"/>
              </a:ext>
            </a:extLst>
          </p:cNvPr>
          <p:cNvSpPr>
            <a:spLocks noGrp="1"/>
          </p:cNvSpPr>
          <p:nvPr>
            <p:ph type="title"/>
          </p:nvPr>
        </p:nvSpPr>
        <p:spPr>
          <a:xfrm>
            <a:off x="588263" y="457200"/>
            <a:ext cx="11018520" cy="553998"/>
          </a:xfrm>
        </p:spPr>
        <p:txBody>
          <a:bodyPr wrap="square" anchor="t">
            <a:normAutofit/>
          </a:bodyPr>
          <a:lstStyle/>
          <a:p>
            <a:r>
              <a:rPr lang="en-US"/>
              <a:t>SLA</a:t>
            </a:r>
          </a:p>
        </p:txBody>
      </p:sp>
      <p:graphicFrame>
        <p:nvGraphicFramePr>
          <p:cNvPr id="6" name="Table 5">
            <a:extLst>
              <a:ext uri="{FF2B5EF4-FFF2-40B4-BE49-F238E27FC236}">
                <a16:creationId xmlns:a16="http://schemas.microsoft.com/office/drawing/2014/main" id="{B2ABFB66-82B1-0D4D-BF27-D5478766DEF7}"/>
              </a:ext>
            </a:extLst>
          </p:cNvPr>
          <p:cNvGraphicFramePr>
            <a:graphicFrameLocks noGrp="1"/>
          </p:cNvGraphicFramePr>
          <p:nvPr>
            <p:extLst>
              <p:ext uri="{D42A27DB-BD31-4B8C-83A1-F6EECF244321}">
                <p14:modId xmlns:p14="http://schemas.microsoft.com/office/powerpoint/2010/main" val="1760462593"/>
              </p:ext>
            </p:extLst>
          </p:nvPr>
        </p:nvGraphicFramePr>
        <p:xfrm>
          <a:off x="584200" y="1783883"/>
          <a:ext cx="11018840" cy="4136376"/>
        </p:xfrm>
        <a:graphic>
          <a:graphicData uri="http://schemas.openxmlformats.org/drawingml/2006/table">
            <a:tbl>
              <a:tblPr>
                <a:solidFill>
                  <a:schemeClr val="bg1">
                    <a:lumMod val="95000"/>
                  </a:schemeClr>
                </a:solidFill>
              </a:tblPr>
              <a:tblGrid>
                <a:gridCol w="1602360">
                  <a:extLst>
                    <a:ext uri="{9D8B030D-6E8A-4147-A177-3AD203B41FA5}">
                      <a16:colId xmlns:a16="http://schemas.microsoft.com/office/drawing/2014/main" val="445653088"/>
                    </a:ext>
                  </a:extLst>
                </a:gridCol>
                <a:gridCol w="3117419">
                  <a:extLst>
                    <a:ext uri="{9D8B030D-6E8A-4147-A177-3AD203B41FA5}">
                      <a16:colId xmlns:a16="http://schemas.microsoft.com/office/drawing/2014/main" val="1801347070"/>
                    </a:ext>
                  </a:extLst>
                </a:gridCol>
                <a:gridCol w="3292571">
                  <a:extLst>
                    <a:ext uri="{9D8B030D-6E8A-4147-A177-3AD203B41FA5}">
                      <a16:colId xmlns:a16="http://schemas.microsoft.com/office/drawing/2014/main" val="674342601"/>
                    </a:ext>
                  </a:extLst>
                </a:gridCol>
                <a:gridCol w="3006490">
                  <a:extLst>
                    <a:ext uri="{9D8B030D-6E8A-4147-A177-3AD203B41FA5}">
                      <a16:colId xmlns:a16="http://schemas.microsoft.com/office/drawing/2014/main" val="2990631180"/>
                    </a:ext>
                  </a:extLst>
                </a:gridCol>
              </a:tblGrid>
              <a:tr h="689396">
                <a:tc>
                  <a:txBody>
                    <a:bodyPr/>
                    <a:lstStyle/>
                    <a:p>
                      <a:pPr algn="l" fontAlgn="t"/>
                      <a:r>
                        <a:rPr lang="en-US" sz="2200" b="1" cap="none" spc="0">
                          <a:solidFill>
                            <a:schemeClr val="tx1"/>
                          </a:solidFill>
                          <a:effectLst/>
                        </a:rPr>
                        <a:t>SLA</a:t>
                      </a:r>
                      <a:endParaRPr lang="en-US" sz="2200" cap="none" spc="0">
                        <a:solidFill>
                          <a:schemeClr val="tx1"/>
                        </a:solidFill>
                        <a:effectLst/>
                      </a:endParaRPr>
                    </a:p>
                  </a:txBody>
                  <a:tcPr marL="117702" marR="179197" marT="33629" marB="252218">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fontAlgn="t"/>
                      <a:r>
                        <a:rPr lang="en-US" sz="2200" b="1" cap="none" spc="0">
                          <a:solidFill>
                            <a:schemeClr val="tx1"/>
                          </a:solidFill>
                          <a:effectLst/>
                        </a:rPr>
                        <a:t>Downtime per week</a:t>
                      </a:r>
                      <a:endParaRPr lang="en-US" sz="2200" cap="none" spc="0">
                        <a:solidFill>
                          <a:schemeClr val="tx1"/>
                        </a:solidFill>
                        <a:effectLst/>
                      </a:endParaRPr>
                    </a:p>
                  </a:txBody>
                  <a:tcPr marL="117702" marR="179197" marT="33629" marB="25221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fontAlgn="t"/>
                      <a:r>
                        <a:rPr lang="en-US" sz="2200" b="1" cap="none" spc="0">
                          <a:solidFill>
                            <a:schemeClr val="tx1"/>
                          </a:solidFill>
                          <a:effectLst/>
                        </a:rPr>
                        <a:t>Downtime per month</a:t>
                      </a:r>
                      <a:endParaRPr lang="en-US" sz="2200" cap="none" spc="0">
                        <a:solidFill>
                          <a:schemeClr val="tx1"/>
                        </a:solidFill>
                        <a:effectLst/>
                      </a:endParaRPr>
                    </a:p>
                  </a:txBody>
                  <a:tcPr marL="117702" marR="179197" marT="33629" marB="25221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fontAlgn="t"/>
                      <a:r>
                        <a:rPr lang="en-US" sz="2200" b="1" cap="none" spc="0">
                          <a:solidFill>
                            <a:schemeClr val="tx1"/>
                          </a:solidFill>
                          <a:effectLst/>
                        </a:rPr>
                        <a:t>Downtime per year</a:t>
                      </a:r>
                      <a:endParaRPr lang="en-US" sz="2200" cap="none" spc="0">
                        <a:solidFill>
                          <a:schemeClr val="tx1"/>
                        </a:solidFill>
                        <a:effectLst/>
                      </a:endParaRPr>
                    </a:p>
                  </a:txBody>
                  <a:tcPr marL="117702" marR="179197" marT="33629" marB="25221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928605172"/>
                  </a:ext>
                </a:extLst>
              </a:tr>
              <a:tr h="689396">
                <a:tc>
                  <a:txBody>
                    <a:bodyPr/>
                    <a:lstStyle/>
                    <a:p>
                      <a:pPr algn="l" fontAlgn="t"/>
                      <a:r>
                        <a:rPr lang="en-US" sz="2200" cap="none" spc="0">
                          <a:solidFill>
                            <a:schemeClr val="tx1"/>
                          </a:solidFill>
                          <a:effectLst/>
                        </a:rPr>
                        <a:t>99%</a:t>
                      </a:r>
                    </a:p>
                  </a:txBody>
                  <a:tcPr marL="117702" marR="179197" marT="33629" marB="252218">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1.68 hours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7.2 hours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3.65 days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91818047"/>
                  </a:ext>
                </a:extLst>
              </a:tr>
              <a:tr h="689396">
                <a:tc>
                  <a:txBody>
                    <a:bodyPr/>
                    <a:lstStyle/>
                    <a:p>
                      <a:pPr algn="l" fontAlgn="t"/>
                      <a:r>
                        <a:rPr lang="en-US" sz="2200" cap="none" spc="0">
                          <a:solidFill>
                            <a:schemeClr val="tx1"/>
                          </a:solidFill>
                          <a:effectLst/>
                        </a:rPr>
                        <a:t>99.9%</a:t>
                      </a:r>
                    </a:p>
                  </a:txBody>
                  <a:tcPr marL="117702" marR="179197" marT="33629" marB="252218">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10.1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43.2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8.76 hours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8205446"/>
                  </a:ext>
                </a:extLst>
              </a:tr>
              <a:tr h="689396">
                <a:tc>
                  <a:txBody>
                    <a:bodyPr/>
                    <a:lstStyle/>
                    <a:p>
                      <a:pPr algn="l" fontAlgn="t"/>
                      <a:r>
                        <a:rPr lang="en-US" sz="2200" cap="none" spc="0">
                          <a:solidFill>
                            <a:schemeClr val="tx1"/>
                          </a:solidFill>
                          <a:effectLst/>
                        </a:rPr>
                        <a:t>99.95%</a:t>
                      </a:r>
                    </a:p>
                  </a:txBody>
                  <a:tcPr marL="117702" marR="179197" marT="33629" marB="252218">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5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21.6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4.38 hours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814752118"/>
                  </a:ext>
                </a:extLst>
              </a:tr>
              <a:tr h="689396">
                <a:tc>
                  <a:txBody>
                    <a:bodyPr/>
                    <a:lstStyle/>
                    <a:p>
                      <a:pPr algn="l" fontAlgn="t"/>
                      <a:r>
                        <a:rPr lang="en-US" sz="2200" cap="none" spc="0">
                          <a:solidFill>
                            <a:schemeClr val="tx1"/>
                          </a:solidFill>
                          <a:effectLst/>
                        </a:rPr>
                        <a:t>99.99%</a:t>
                      </a:r>
                    </a:p>
                  </a:txBody>
                  <a:tcPr marL="117702" marR="179197" marT="33629" marB="252218">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1.01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4.32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52.56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94119185"/>
                  </a:ext>
                </a:extLst>
              </a:tr>
              <a:tr h="689396">
                <a:tc>
                  <a:txBody>
                    <a:bodyPr/>
                    <a:lstStyle/>
                    <a:p>
                      <a:pPr algn="l" fontAlgn="t"/>
                      <a:r>
                        <a:rPr lang="en-US" sz="2200" cap="none" spc="0">
                          <a:solidFill>
                            <a:schemeClr val="tx1"/>
                          </a:solidFill>
                          <a:effectLst/>
                        </a:rPr>
                        <a:t>99.999%</a:t>
                      </a:r>
                    </a:p>
                  </a:txBody>
                  <a:tcPr marL="117702" marR="179197" marT="33629" marB="252218">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6 seconds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25.9 seconds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l" fontAlgn="t"/>
                      <a:r>
                        <a:rPr lang="en-US" sz="2200" cap="none" spc="0">
                          <a:solidFill>
                            <a:schemeClr val="tx1"/>
                          </a:solidFill>
                          <a:effectLst/>
                        </a:rPr>
                        <a:t>5.26 minutes</a:t>
                      </a:r>
                    </a:p>
                  </a:txBody>
                  <a:tcPr marL="117702" marR="179197" marT="33629" marB="25221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2039616"/>
                  </a:ext>
                </a:extLst>
              </a:tr>
            </a:tbl>
          </a:graphicData>
        </a:graphic>
      </p:graphicFrame>
    </p:spTree>
    <p:extLst>
      <p:ext uri="{BB962C8B-B14F-4D97-AF65-F5344CB8AC3E}">
        <p14:creationId xmlns:p14="http://schemas.microsoft.com/office/powerpoint/2010/main" val="32444051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D555-14A3-F14B-9A60-3751BAF0674B}"/>
              </a:ext>
            </a:extLst>
          </p:cNvPr>
          <p:cNvSpPr>
            <a:spLocks noGrp="1"/>
          </p:cNvSpPr>
          <p:nvPr>
            <p:ph type="title"/>
          </p:nvPr>
        </p:nvSpPr>
        <p:spPr>
          <a:xfrm>
            <a:off x="588263" y="457200"/>
            <a:ext cx="11018520" cy="1107996"/>
          </a:xfrm>
        </p:spPr>
        <p:txBody>
          <a:bodyPr/>
          <a:lstStyle/>
          <a:p>
            <a:r>
              <a:rPr lang="en-US" i="0" dirty="0">
                <a:solidFill>
                  <a:schemeClr val="accent1"/>
                </a:solidFill>
                <a:effectLst/>
                <a:latin typeface="Segoe UI" panose="020B0502040204020203" pitchFamily="34" charset="0"/>
              </a:rPr>
              <a:t>Composite SLAs</a:t>
            </a:r>
            <a:br>
              <a:rPr lang="en-US" b="1" i="0" dirty="0">
                <a:solidFill>
                  <a:srgbClr val="E3E3E3"/>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19096E09-5FB3-2749-854E-79F40601F156}"/>
              </a:ext>
            </a:extLst>
          </p:cNvPr>
          <p:cNvSpPr>
            <a:spLocks noGrp="1"/>
          </p:cNvSpPr>
          <p:nvPr>
            <p:ph sz="quarter" idx="10"/>
          </p:nvPr>
        </p:nvSpPr>
        <p:spPr>
          <a:xfrm>
            <a:off x="584200" y="1435100"/>
            <a:ext cx="6071973" cy="4579715"/>
          </a:xfrm>
        </p:spPr>
        <p:txBody>
          <a:bodyPr/>
          <a:lstStyle/>
          <a:p>
            <a:pPr algn="l"/>
            <a:r>
              <a:rPr lang="en-US" b="1" dirty="0">
                <a:solidFill>
                  <a:srgbClr val="E3E3E3"/>
                </a:solidFill>
                <a:effectLst/>
                <a:latin typeface="Segoe UI" panose="020B0502040204020203" pitchFamily="34" charset="0"/>
              </a:rPr>
              <a:t>Composite SLAs </a:t>
            </a:r>
            <a:r>
              <a:rPr lang="en-US" b="0" dirty="0">
                <a:solidFill>
                  <a:srgbClr val="E3E3E3"/>
                </a:solidFill>
                <a:effectLst/>
                <a:latin typeface="Segoe UI" panose="020B0502040204020203" pitchFamily="34" charset="0"/>
              </a:rPr>
              <a:t>involve multiple services supporting an application, each with differing levels of availability. </a:t>
            </a:r>
          </a:p>
          <a:p>
            <a:pPr marL="228600" lvl="1" indent="0">
              <a:buNone/>
            </a:pPr>
            <a:endParaRPr lang="en-US" b="0" i="0" dirty="0">
              <a:solidFill>
                <a:srgbClr val="E3E3E3"/>
              </a:solidFill>
              <a:effectLst/>
              <a:latin typeface="Segoe UI" panose="020B0502040204020203" pitchFamily="34" charset="0"/>
            </a:endParaRPr>
          </a:p>
          <a:p>
            <a:pPr marL="228600" lvl="1" indent="0">
              <a:buNone/>
            </a:pPr>
            <a:r>
              <a:rPr lang="en-US" b="0" i="0" dirty="0">
                <a:solidFill>
                  <a:srgbClr val="E3E3E3"/>
                </a:solidFill>
                <a:effectLst/>
                <a:latin typeface="Segoe UI" panose="020B0502040204020203" pitchFamily="34" charset="0"/>
              </a:rPr>
              <a:t>e.g. Web app </a:t>
            </a:r>
            <a:r>
              <a:rPr lang="en-US" b="0" i="1" dirty="0">
                <a:solidFill>
                  <a:srgbClr val="E3E3E3"/>
                </a:solidFill>
                <a:effectLst/>
                <a:latin typeface="Segoe UI" panose="020B0502040204020203" pitchFamily="34" charset="0"/>
              </a:rPr>
              <a:t>and</a:t>
            </a:r>
            <a:r>
              <a:rPr lang="en-US" b="0" i="0" dirty="0">
                <a:solidFill>
                  <a:srgbClr val="E3E3E3"/>
                </a:solidFill>
                <a:effectLst/>
                <a:latin typeface="Segoe UI" panose="020B0502040204020203" pitchFamily="34" charset="0"/>
              </a:rPr>
              <a:t> (database </a:t>
            </a:r>
            <a:r>
              <a:rPr lang="en-US" b="1" dirty="0">
                <a:solidFill>
                  <a:srgbClr val="E3E3E3"/>
                </a:solidFill>
                <a:effectLst/>
                <a:latin typeface="Segoe UI" panose="020B0502040204020203" pitchFamily="34" charset="0"/>
              </a:rPr>
              <a:t>OR </a:t>
            </a:r>
            <a:r>
              <a:rPr lang="en-US" b="0" i="0" dirty="0">
                <a:solidFill>
                  <a:srgbClr val="E3E3E3"/>
                </a:solidFill>
                <a:effectLst/>
                <a:latin typeface="Segoe UI" panose="020B0502040204020203" pitchFamily="34" charset="0"/>
              </a:rPr>
              <a:t> queue) </a:t>
            </a:r>
          </a:p>
          <a:p>
            <a:pPr lvl="1">
              <a:buFont typeface="Arial" panose="020B0604020202020204" pitchFamily="34" charset="0"/>
              <a:buChar char="•"/>
            </a:pPr>
            <a:endParaRPr lang="en-US" b="0" i="0" dirty="0">
              <a:solidFill>
                <a:srgbClr val="E3E3E3"/>
              </a:solidFill>
              <a:effectLst/>
              <a:latin typeface="Segoe UI" panose="020B0502040204020203" pitchFamily="34" charset="0"/>
            </a:endParaRPr>
          </a:p>
          <a:p>
            <a:pPr marL="228600" lvl="1" indent="0">
              <a:buNone/>
            </a:pPr>
            <a:r>
              <a:rPr lang="en-US" b="0" i="0" dirty="0">
                <a:solidFill>
                  <a:srgbClr val="E3E3E3"/>
                </a:solidFill>
                <a:effectLst/>
                <a:latin typeface="Segoe UI" panose="020B0502040204020203" pitchFamily="34" charset="0"/>
              </a:rPr>
              <a:t>SLA = 99.95% × 99.99999% = ~99.95%</a:t>
            </a:r>
          </a:p>
          <a:p>
            <a:pPr marL="0" indent="0">
              <a:buNone/>
            </a:pPr>
            <a:br>
              <a:rPr lang="en-US" dirty="0"/>
            </a:br>
            <a:br>
              <a:rPr lang="en-US" dirty="0"/>
            </a:br>
            <a:endParaRPr lang="en-US" dirty="0"/>
          </a:p>
        </p:txBody>
      </p:sp>
      <p:pic>
        <p:nvPicPr>
          <p:cNvPr id="4" name="Picture 3">
            <a:extLst>
              <a:ext uri="{FF2B5EF4-FFF2-40B4-BE49-F238E27FC236}">
                <a16:creationId xmlns:a16="http://schemas.microsoft.com/office/drawing/2014/main" id="{E7816D9B-8EFE-D14E-91F7-1F488C1C058C}"/>
              </a:ext>
            </a:extLst>
          </p:cNvPr>
          <p:cNvPicPr>
            <a:picLocks noChangeAspect="1"/>
          </p:cNvPicPr>
          <p:nvPr/>
        </p:nvPicPr>
        <p:blipFill>
          <a:blip r:embed="rId2"/>
          <a:stretch>
            <a:fillRect/>
          </a:stretch>
        </p:blipFill>
        <p:spPr>
          <a:xfrm>
            <a:off x="6899983" y="2138183"/>
            <a:ext cx="4649135" cy="2828839"/>
          </a:xfrm>
          <a:prstGeom prst="rect">
            <a:avLst/>
          </a:prstGeom>
        </p:spPr>
      </p:pic>
    </p:spTree>
    <p:extLst>
      <p:ext uri="{BB962C8B-B14F-4D97-AF65-F5344CB8AC3E}">
        <p14:creationId xmlns:p14="http://schemas.microsoft.com/office/powerpoint/2010/main" val="10117333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AD555-14A3-F14B-9A60-3751BAF0674B}"/>
              </a:ext>
            </a:extLst>
          </p:cNvPr>
          <p:cNvSpPr>
            <a:spLocks noGrp="1"/>
          </p:cNvSpPr>
          <p:nvPr>
            <p:ph type="title"/>
          </p:nvPr>
        </p:nvSpPr>
        <p:spPr>
          <a:xfrm>
            <a:off x="588263" y="457200"/>
            <a:ext cx="11018520" cy="1107996"/>
          </a:xfrm>
        </p:spPr>
        <p:txBody>
          <a:bodyPr/>
          <a:lstStyle/>
          <a:p>
            <a:r>
              <a:rPr lang="en-US" i="0" dirty="0">
                <a:solidFill>
                  <a:schemeClr val="accent1"/>
                </a:solidFill>
                <a:effectLst/>
                <a:latin typeface="Segoe UI" panose="020B0502040204020203" pitchFamily="34" charset="0"/>
              </a:rPr>
              <a:t>SLAs for multi-region deployments</a:t>
            </a:r>
            <a:br>
              <a:rPr lang="en-US" b="1" i="0" dirty="0">
                <a:solidFill>
                  <a:srgbClr val="E3E3E3"/>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19096E09-5FB3-2749-854E-79F40601F156}"/>
              </a:ext>
            </a:extLst>
          </p:cNvPr>
          <p:cNvSpPr>
            <a:spLocks noGrp="1"/>
          </p:cNvSpPr>
          <p:nvPr>
            <p:ph sz="quarter" idx="10"/>
          </p:nvPr>
        </p:nvSpPr>
        <p:spPr>
          <a:xfrm>
            <a:off x="584200" y="1435100"/>
            <a:ext cx="11018838" cy="4665893"/>
          </a:xfrm>
        </p:spPr>
        <p:txBody>
          <a:bodyPr/>
          <a:lstStyle/>
          <a:p>
            <a:pPr algn="l"/>
            <a:r>
              <a:rPr lang="en-US" b="0" i="0" dirty="0">
                <a:solidFill>
                  <a:srgbClr val="E3E3E3"/>
                </a:solidFill>
                <a:effectLst/>
                <a:latin typeface="Segoe UI" panose="020B0502040204020203" pitchFamily="34" charset="0"/>
              </a:rPr>
              <a:t>The composite SLA for a multi-region deployment is calculated as follows:</a:t>
            </a:r>
          </a:p>
          <a:p>
            <a:pPr lvl="1">
              <a:buFont typeface="Arial" panose="020B0604020202020204" pitchFamily="34" charset="0"/>
              <a:buChar char="•"/>
            </a:pPr>
            <a:r>
              <a:rPr lang="en-US" b="0" i="1" dirty="0">
                <a:solidFill>
                  <a:srgbClr val="E3E3E3"/>
                </a:solidFill>
                <a:effectLst/>
                <a:latin typeface="Segoe UI" panose="020B0502040204020203" pitchFamily="34" charset="0"/>
              </a:rPr>
              <a:t>N</a:t>
            </a:r>
            <a:r>
              <a:rPr lang="en-US" b="0" i="0" dirty="0">
                <a:solidFill>
                  <a:srgbClr val="E3E3E3"/>
                </a:solidFill>
                <a:effectLst/>
                <a:latin typeface="Segoe UI" panose="020B0502040204020203" pitchFamily="34" charset="0"/>
              </a:rPr>
              <a:t> is the composite SLA for the application deployed in one region.</a:t>
            </a:r>
          </a:p>
          <a:p>
            <a:pPr lvl="1">
              <a:buFont typeface="Arial" panose="020B0604020202020204" pitchFamily="34" charset="0"/>
              <a:buChar char="•"/>
            </a:pPr>
            <a:r>
              <a:rPr lang="en-US" b="0" i="1" dirty="0">
                <a:solidFill>
                  <a:srgbClr val="E3E3E3"/>
                </a:solidFill>
                <a:effectLst/>
                <a:latin typeface="Segoe UI" panose="020B0502040204020203" pitchFamily="34" charset="0"/>
              </a:rPr>
              <a:t>R</a:t>
            </a:r>
            <a:r>
              <a:rPr lang="en-US" b="0" i="0" dirty="0">
                <a:solidFill>
                  <a:srgbClr val="E3E3E3"/>
                </a:solidFill>
                <a:effectLst/>
                <a:latin typeface="Segoe UI" panose="020B0502040204020203" pitchFamily="34" charset="0"/>
              </a:rPr>
              <a:t> is the number of regions where the application is deployed.</a:t>
            </a:r>
          </a:p>
          <a:p>
            <a:pPr algn="l"/>
            <a:r>
              <a:rPr lang="en-US" b="0" i="0" dirty="0">
                <a:solidFill>
                  <a:srgbClr val="E3E3E3"/>
                </a:solidFill>
                <a:effectLst/>
                <a:latin typeface="Segoe UI" panose="020B0502040204020203" pitchFamily="34" charset="0"/>
              </a:rPr>
              <a:t>The expected chance that the application fails in all regions at the same time is ((1 − N) ^ R). For example, if the single-region SLA is 99.95%:</a:t>
            </a:r>
          </a:p>
          <a:p>
            <a:pPr lvl="1">
              <a:buFont typeface="Arial" panose="020B0604020202020204" pitchFamily="34" charset="0"/>
              <a:buChar char="•"/>
            </a:pPr>
            <a:r>
              <a:rPr lang="en-US" b="0" i="0" dirty="0">
                <a:solidFill>
                  <a:srgbClr val="E3E3E3"/>
                </a:solidFill>
                <a:effectLst/>
                <a:latin typeface="Segoe UI" panose="020B0502040204020203" pitchFamily="34" charset="0"/>
              </a:rPr>
              <a:t>The combined SLA for two regions = (1 − (1 − 0.9995) ^ 2) = 99.999975%</a:t>
            </a:r>
          </a:p>
          <a:p>
            <a:pPr lvl="1">
              <a:buFont typeface="Arial" panose="020B0604020202020204" pitchFamily="34" charset="0"/>
              <a:buChar char="•"/>
            </a:pPr>
            <a:r>
              <a:rPr lang="en-US" b="0" i="0" dirty="0">
                <a:solidFill>
                  <a:srgbClr val="E3E3E3"/>
                </a:solidFill>
                <a:effectLst/>
                <a:latin typeface="Segoe UI" panose="020B0502040204020203" pitchFamily="34" charset="0"/>
              </a:rPr>
              <a:t>The combined SLA for four regions = (1 − (1 − 0.9995) ^ 4) = 99.999999%</a:t>
            </a:r>
          </a:p>
          <a:p>
            <a:pPr marL="0" indent="0">
              <a:buNone/>
            </a:pPr>
            <a:br>
              <a:rPr lang="en-US" dirty="0"/>
            </a:br>
            <a:endParaRPr lang="en-US" dirty="0"/>
          </a:p>
        </p:txBody>
      </p:sp>
    </p:spTree>
    <p:extLst>
      <p:ext uri="{BB962C8B-B14F-4D97-AF65-F5344CB8AC3E}">
        <p14:creationId xmlns:p14="http://schemas.microsoft.com/office/powerpoint/2010/main" val="13874560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D075-A6D9-1647-8E94-68FE12CF4B36}"/>
              </a:ext>
            </a:extLst>
          </p:cNvPr>
          <p:cNvSpPr>
            <a:spLocks noGrp="1"/>
          </p:cNvSpPr>
          <p:nvPr>
            <p:ph type="title"/>
          </p:nvPr>
        </p:nvSpPr>
        <p:spPr/>
        <p:txBody>
          <a:bodyPr/>
          <a:lstStyle/>
          <a:p>
            <a:r>
              <a:rPr lang="en-US" dirty="0"/>
              <a:t>Architecture Approaches	</a:t>
            </a:r>
          </a:p>
        </p:txBody>
      </p:sp>
      <p:sp>
        <p:nvSpPr>
          <p:cNvPr id="3" name="Content Placeholder 2">
            <a:extLst>
              <a:ext uri="{FF2B5EF4-FFF2-40B4-BE49-F238E27FC236}">
                <a16:creationId xmlns:a16="http://schemas.microsoft.com/office/drawing/2014/main" id="{BDED40BC-501B-D548-BE3E-7FB6185BF3C2}"/>
              </a:ext>
            </a:extLst>
          </p:cNvPr>
          <p:cNvSpPr>
            <a:spLocks noGrp="1"/>
          </p:cNvSpPr>
          <p:nvPr>
            <p:ph sz="quarter" idx="10"/>
          </p:nvPr>
        </p:nvSpPr>
        <p:spPr>
          <a:xfrm>
            <a:off x="584200" y="1435100"/>
            <a:ext cx="11018838" cy="4715137"/>
          </a:xfrm>
        </p:spPr>
        <p:txBody>
          <a:bodyPr/>
          <a:lstStyle/>
          <a:p>
            <a:r>
              <a:rPr lang="en-US" b="1" dirty="0"/>
              <a:t>Redeploy on disaster</a:t>
            </a:r>
            <a:endParaRPr lang="en-US" dirty="0"/>
          </a:p>
          <a:p>
            <a:pPr lvl="1"/>
            <a:r>
              <a:rPr lang="en-US" dirty="0"/>
              <a:t>In this approach, the application is redeployed from scratch at the time of disaster. This is appropriate for non-critical applications that don’t require a guaranteed recovery time.</a:t>
            </a:r>
          </a:p>
          <a:p>
            <a:r>
              <a:rPr lang="en-US" b="1" dirty="0"/>
              <a:t>Active/Passive</a:t>
            </a:r>
          </a:p>
          <a:p>
            <a:pPr lvl="1"/>
            <a:r>
              <a:rPr lang="en-US" dirty="0"/>
              <a:t>A secondary hosted service is created in an alternate region, and roles are deployed to guarantee minimal capacity; however, the roles don’t receive production traffic. This approach is useful for applications that have not been designed to distribute traffic across regions.</a:t>
            </a:r>
          </a:p>
          <a:p>
            <a:pPr lvl="2"/>
            <a:r>
              <a:rPr lang="en-US" b="1" dirty="0"/>
              <a:t>Cold / Hot Standby</a:t>
            </a:r>
          </a:p>
          <a:p>
            <a:r>
              <a:rPr lang="en-US" b="1" dirty="0"/>
              <a:t>Active/Active</a:t>
            </a:r>
          </a:p>
          <a:p>
            <a:pPr lvl="1"/>
            <a:r>
              <a:rPr lang="en-US" dirty="0"/>
              <a:t>The application is designed to receive production load in multiple regions. This approach requires substantial investment in application design, but it has significant benefits. These include low and guaranteed recovery time, continuous testing of all recovery locations, and efficient usage of capacity.</a:t>
            </a:r>
          </a:p>
        </p:txBody>
      </p:sp>
    </p:spTree>
    <p:extLst>
      <p:ext uri="{BB962C8B-B14F-4D97-AF65-F5344CB8AC3E}">
        <p14:creationId xmlns:p14="http://schemas.microsoft.com/office/powerpoint/2010/main" val="12407296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D075-A6D9-1647-8E94-68FE12CF4B36}"/>
              </a:ext>
            </a:extLst>
          </p:cNvPr>
          <p:cNvSpPr>
            <a:spLocks noGrp="1"/>
          </p:cNvSpPr>
          <p:nvPr>
            <p:ph type="title"/>
          </p:nvPr>
        </p:nvSpPr>
        <p:spPr/>
        <p:txBody>
          <a:bodyPr/>
          <a:lstStyle/>
          <a:p>
            <a:r>
              <a:rPr lang="en-US" dirty="0"/>
              <a:t>Virtual Machines	</a:t>
            </a:r>
          </a:p>
        </p:txBody>
      </p:sp>
      <p:sp>
        <p:nvSpPr>
          <p:cNvPr id="3" name="Content Placeholder 2">
            <a:extLst>
              <a:ext uri="{FF2B5EF4-FFF2-40B4-BE49-F238E27FC236}">
                <a16:creationId xmlns:a16="http://schemas.microsoft.com/office/drawing/2014/main" id="{BDED40BC-501B-D548-BE3E-7FB6185BF3C2}"/>
              </a:ext>
            </a:extLst>
          </p:cNvPr>
          <p:cNvSpPr>
            <a:spLocks noGrp="1"/>
          </p:cNvSpPr>
          <p:nvPr>
            <p:ph sz="quarter" idx="10"/>
          </p:nvPr>
        </p:nvSpPr>
        <p:spPr>
          <a:xfrm>
            <a:off x="584200" y="1435100"/>
            <a:ext cx="11018838" cy="3681008"/>
          </a:xfrm>
        </p:spPr>
        <p:txBody>
          <a:bodyPr/>
          <a:lstStyle/>
          <a:p>
            <a:r>
              <a:rPr lang="en-US" dirty="0"/>
              <a:t>Azure Backup</a:t>
            </a:r>
          </a:p>
          <a:p>
            <a:pPr lvl="1"/>
            <a:r>
              <a:rPr lang="en-US" dirty="0"/>
              <a:t>Create application consistent cross region backups</a:t>
            </a:r>
          </a:p>
          <a:p>
            <a:r>
              <a:rPr lang="en-US" dirty="0"/>
              <a:t>Separate Data Disks</a:t>
            </a:r>
          </a:p>
          <a:p>
            <a:pPr lvl="1"/>
            <a:r>
              <a:rPr lang="en-US" dirty="0"/>
              <a:t>Changing the OS disk requires the VM to be rebuilt</a:t>
            </a:r>
          </a:p>
          <a:p>
            <a:pPr lvl="1"/>
            <a:r>
              <a:rPr lang="en-US" dirty="0"/>
              <a:t>Data disks can be reattached</a:t>
            </a:r>
          </a:p>
          <a:p>
            <a:pPr lvl="1"/>
            <a:r>
              <a:rPr lang="en-US" dirty="0"/>
              <a:t>Be aware of potential application consistency issues</a:t>
            </a:r>
          </a:p>
          <a:p>
            <a:r>
              <a:rPr lang="en-US" dirty="0"/>
              <a:t>Azure Site Recovery</a:t>
            </a:r>
          </a:p>
          <a:p>
            <a:pPr lvl="1"/>
            <a:r>
              <a:rPr lang="en-US" dirty="0"/>
              <a:t>Replicates workloads from site-to-site</a:t>
            </a:r>
          </a:p>
          <a:p>
            <a:pPr lvl="1"/>
            <a:r>
              <a:rPr lang="en-US" dirty="0"/>
              <a:t>Application consistent ; enables rapid return to operational state</a:t>
            </a:r>
          </a:p>
        </p:txBody>
      </p:sp>
    </p:spTree>
    <p:extLst>
      <p:ext uri="{BB962C8B-B14F-4D97-AF65-F5344CB8AC3E}">
        <p14:creationId xmlns:p14="http://schemas.microsoft.com/office/powerpoint/2010/main" val="27208662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D075-A6D9-1647-8E94-68FE12CF4B36}"/>
              </a:ext>
            </a:extLst>
          </p:cNvPr>
          <p:cNvSpPr>
            <a:spLocks noGrp="1"/>
          </p:cNvSpPr>
          <p:nvPr>
            <p:ph type="title"/>
          </p:nvPr>
        </p:nvSpPr>
        <p:spPr/>
        <p:txBody>
          <a:bodyPr/>
          <a:lstStyle/>
          <a:p>
            <a:r>
              <a:rPr lang="en-US" dirty="0"/>
              <a:t>Storage	</a:t>
            </a:r>
          </a:p>
        </p:txBody>
      </p:sp>
      <p:sp>
        <p:nvSpPr>
          <p:cNvPr id="3" name="Content Placeholder 2">
            <a:extLst>
              <a:ext uri="{FF2B5EF4-FFF2-40B4-BE49-F238E27FC236}">
                <a16:creationId xmlns:a16="http://schemas.microsoft.com/office/drawing/2014/main" id="{BDED40BC-501B-D548-BE3E-7FB6185BF3C2}"/>
              </a:ext>
            </a:extLst>
          </p:cNvPr>
          <p:cNvSpPr>
            <a:spLocks noGrp="1"/>
          </p:cNvSpPr>
          <p:nvPr>
            <p:ph sz="quarter" idx="10"/>
          </p:nvPr>
        </p:nvSpPr>
        <p:spPr>
          <a:xfrm>
            <a:off x="588263" y="1138537"/>
            <a:ext cx="3996038" cy="5466112"/>
          </a:xfrm>
        </p:spPr>
        <p:txBody>
          <a:bodyPr/>
          <a:lstStyle/>
          <a:p>
            <a:r>
              <a:rPr lang="en-US" dirty="0"/>
              <a:t>Understand GRS / LRS</a:t>
            </a:r>
          </a:p>
          <a:p>
            <a:pPr lvl="1"/>
            <a:r>
              <a:rPr lang="en-US" dirty="0"/>
              <a:t>Some scenarios require GRS; some might not</a:t>
            </a:r>
          </a:p>
          <a:p>
            <a:r>
              <a:rPr lang="en-US" dirty="0"/>
              <a:t>Fail-Over Characteristics</a:t>
            </a:r>
          </a:p>
          <a:p>
            <a:pPr lvl="1"/>
            <a:r>
              <a:rPr lang="en-US" dirty="0"/>
              <a:t>GRS/RA-GRS/</a:t>
            </a:r>
            <a:r>
              <a:rPr lang="en-US" b="0" i="0" dirty="0">
                <a:solidFill>
                  <a:srgbClr val="E3E3E3"/>
                </a:solidFill>
                <a:effectLst/>
                <a:latin typeface="Segoe UI" panose="020B0502040204020203" pitchFamily="34" charset="0"/>
              </a:rPr>
              <a:t>GZRS</a:t>
            </a:r>
          </a:p>
          <a:p>
            <a:pPr lvl="1"/>
            <a:r>
              <a:rPr lang="en-US" dirty="0"/>
              <a:t>If your storage account is configured for read access to the secondary region, you can design your applications to seamlessly shift to reading data from the secondary if</a:t>
            </a:r>
          </a:p>
          <a:p>
            <a:r>
              <a:rPr lang="en-US" dirty="0"/>
              <a:t>Determining Fail Over</a:t>
            </a:r>
          </a:p>
          <a:p>
            <a:pPr lvl="1"/>
            <a:r>
              <a:rPr lang="en-US" dirty="0">
                <a:hlinkClick r:id="rId2"/>
              </a:rPr>
              <a:t>Azure Service Health Dashboard</a:t>
            </a:r>
            <a:endParaRPr lang="en-US" dirty="0"/>
          </a:p>
          <a:p>
            <a:pPr lvl="1"/>
            <a:endParaRPr lang="en-US" dirty="0"/>
          </a:p>
        </p:txBody>
      </p:sp>
      <p:pic>
        <p:nvPicPr>
          <p:cNvPr id="9218" name="Picture 2" descr="Diagram showing how data is replicated with GRS or RA-GRS">
            <a:extLst>
              <a:ext uri="{FF2B5EF4-FFF2-40B4-BE49-F238E27FC236}">
                <a16:creationId xmlns:a16="http://schemas.microsoft.com/office/drawing/2014/main" id="{3138A808-C955-0444-933F-34EFCB30C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650" y="4057561"/>
            <a:ext cx="5728788" cy="23432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A78AA62-8BBA-B248-A3EE-EA51447E4701}"/>
              </a:ext>
            </a:extLst>
          </p:cNvPr>
          <p:cNvPicPr>
            <a:picLocks noChangeAspect="1"/>
          </p:cNvPicPr>
          <p:nvPr/>
        </p:nvPicPr>
        <p:blipFill>
          <a:blip r:embed="rId4"/>
          <a:stretch>
            <a:fillRect/>
          </a:stretch>
        </p:blipFill>
        <p:spPr>
          <a:xfrm>
            <a:off x="6450699" y="666799"/>
            <a:ext cx="2952689" cy="2940949"/>
          </a:xfrm>
          <a:prstGeom prst="rect">
            <a:avLst/>
          </a:prstGeom>
        </p:spPr>
      </p:pic>
    </p:spTree>
    <p:extLst>
      <p:ext uri="{BB962C8B-B14F-4D97-AF65-F5344CB8AC3E}">
        <p14:creationId xmlns:p14="http://schemas.microsoft.com/office/powerpoint/2010/main" val="24593863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D075-A6D9-1647-8E94-68FE12CF4B36}"/>
              </a:ext>
            </a:extLst>
          </p:cNvPr>
          <p:cNvSpPr>
            <a:spLocks noGrp="1"/>
          </p:cNvSpPr>
          <p:nvPr>
            <p:ph type="title"/>
          </p:nvPr>
        </p:nvSpPr>
        <p:spPr/>
        <p:txBody>
          <a:bodyPr/>
          <a:lstStyle/>
          <a:p>
            <a:r>
              <a:rPr lang="en-US" dirty="0"/>
              <a:t>Networking	</a:t>
            </a:r>
          </a:p>
        </p:txBody>
      </p:sp>
      <p:sp>
        <p:nvSpPr>
          <p:cNvPr id="3" name="Content Placeholder 2">
            <a:extLst>
              <a:ext uri="{FF2B5EF4-FFF2-40B4-BE49-F238E27FC236}">
                <a16:creationId xmlns:a16="http://schemas.microsoft.com/office/drawing/2014/main" id="{BDED40BC-501B-D548-BE3E-7FB6185BF3C2}"/>
              </a:ext>
            </a:extLst>
          </p:cNvPr>
          <p:cNvSpPr>
            <a:spLocks noGrp="1"/>
          </p:cNvSpPr>
          <p:nvPr>
            <p:ph sz="quarter" idx="10"/>
          </p:nvPr>
        </p:nvSpPr>
        <p:spPr>
          <a:xfrm>
            <a:off x="584200" y="1435100"/>
            <a:ext cx="11018838" cy="5096780"/>
          </a:xfrm>
        </p:spPr>
        <p:txBody>
          <a:bodyPr/>
          <a:lstStyle/>
          <a:p>
            <a:r>
              <a:rPr lang="en-US" b="1" dirty="0" err="1"/>
              <a:t>IaC</a:t>
            </a:r>
            <a:r>
              <a:rPr lang="en-US" b="1" dirty="0"/>
              <a:t> Provides best means of recovery/rebuild</a:t>
            </a:r>
          </a:p>
          <a:p>
            <a:pPr lvl="1"/>
            <a:r>
              <a:rPr lang="en-US" dirty="0"/>
              <a:t>Configuration / script files provide the quickest way rebuild virtual network in an alternate Azure region. </a:t>
            </a:r>
          </a:p>
          <a:p>
            <a:r>
              <a:rPr lang="en-US" b="1" dirty="0"/>
              <a:t>Consider On Premises / Partner connectivity</a:t>
            </a:r>
            <a:endParaRPr lang="en-US" dirty="0"/>
          </a:p>
          <a:p>
            <a:pPr lvl="1"/>
            <a:r>
              <a:rPr lang="en-US" dirty="0"/>
              <a:t>Site-to-site VPN</a:t>
            </a:r>
          </a:p>
          <a:p>
            <a:pPr lvl="1"/>
            <a:r>
              <a:rPr lang="en-US" dirty="0"/>
              <a:t>Network peering / UDF / NSG</a:t>
            </a:r>
          </a:p>
          <a:p>
            <a:pPr lvl="1"/>
            <a:r>
              <a:rPr lang="en-US" dirty="0"/>
              <a:t>Firewalls / Internal Load Balancers</a:t>
            </a:r>
          </a:p>
          <a:p>
            <a:pPr lvl="1"/>
            <a:r>
              <a:rPr lang="en-US" dirty="0"/>
              <a:t>ExpressRoute</a:t>
            </a:r>
          </a:p>
          <a:p>
            <a:pPr lvl="1"/>
            <a:r>
              <a:rPr lang="en-US" dirty="0"/>
              <a:t>DNS Resolution  / Dependency</a:t>
            </a:r>
          </a:p>
          <a:p>
            <a:pPr marL="228600" lvl="1" indent="0">
              <a:buNone/>
            </a:pPr>
            <a:endParaRPr lang="en-US" dirty="0"/>
          </a:p>
          <a:p>
            <a:pPr lvl="1"/>
            <a:endParaRPr lang="en-US" dirty="0"/>
          </a:p>
          <a:p>
            <a:pPr lvl="1"/>
            <a:endParaRPr lang="en-US" dirty="0"/>
          </a:p>
          <a:p>
            <a:endParaRPr lang="en-US" b="1" dirty="0"/>
          </a:p>
        </p:txBody>
      </p:sp>
    </p:spTree>
    <p:extLst>
      <p:ext uri="{BB962C8B-B14F-4D97-AF65-F5344CB8AC3E}">
        <p14:creationId xmlns:p14="http://schemas.microsoft.com/office/powerpoint/2010/main" val="23053070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7D075-A6D9-1647-8E94-68FE12CF4B36}"/>
              </a:ext>
            </a:extLst>
          </p:cNvPr>
          <p:cNvSpPr>
            <a:spLocks noGrp="1"/>
          </p:cNvSpPr>
          <p:nvPr>
            <p:ph type="title"/>
          </p:nvPr>
        </p:nvSpPr>
        <p:spPr/>
        <p:txBody>
          <a:bodyPr/>
          <a:lstStyle/>
          <a:p>
            <a:r>
              <a:rPr lang="en-US" dirty="0"/>
              <a:t>PaaS	</a:t>
            </a:r>
          </a:p>
        </p:txBody>
      </p:sp>
      <p:sp>
        <p:nvSpPr>
          <p:cNvPr id="3" name="Content Placeholder 2">
            <a:extLst>
              <a:ext uri="{FF2B5EF4-FFF2-40B4-BE49-F238E27FC236}">
                <a16:creationId xmlns:a16="http://schemas.microsoft.com/office/drawing/2014/main" id="{BDED40BC-501B-D548-BE3E-7FB6185BF3C2}"/>
              </a:ext>
            </a:extLst>
          </p:cNvPr>
          <p:cNvSpPr>
            <a:spLocks noGrp="1"/>
          </p:cNvSpPr>
          <p:nvPr>
            <p:ph sz="quarter" idx="10"/>
          </p:nvPr>
        </p:nvSpPr>
        <p:spPr>
          <a:xfrm>
            <a:off x="584200" y="1435100"/>
            <a:ext cx="5248189" cy="3619452"/>
          </a:xfrm>
        </p:spPr>
        <p:txBody>
          <a:bodyPr/>
          <a:lstStyle/>
          <a:p>
            <a:r>
              <a:rPr lang="en-US" dirty="0"/>
              <a:t>Service Bus</a:t>
            </a:r>
          </a:p>
          <a:p>
            <a:pPr lvl="1"/>
            <a:r>
              <a:rPr lang="en-US" dirty="0"/>
              <a:t>Namespace in Alt. Region</a:t>
            </a:r>
          </a:p>
          <a:p>
            <a:r>
              <a:rPr lang="en-US" dirty="0"/>
              <a:t>App Service, AKS, Serverless</a:t>
            </a:r>
          </a:p>
          <a:p>
            <a:pPr lvl="1"/>
            <a:r>
              <a:rPr lang="en-US" dirty="0"/>
              <a:t>Configuration Management</a:t>
            </a:r>
          </a:p>
          <a:p>
            <a:pPr lvl="1"/>
            <a:r>
              <a:rPr lang="en-US" dirty="0" err="1"/>
              <a:t>IaC</a:t>
            </a:r>
            <a:r>
              <a:rPr lang="en-US" dirty="0"/>
              <a:t> and CI / CD</a:t>
            </a:r>
          </a:p>
          <a:p>
            <a:pPr lvl="1"/>
            <a:r>
              <a:rPr lang="en-US" dirty="0"/>
              <a:t>Geo-Replication for container images (ACR)</a:t>
            </a:r>
          </a:p>
          <a:p>
            <a:pPr lvl="1"/>
            <a:endParaRPr lang="en-US" dirty="0"/>
          </a:p>
          <a:p>
            <a:pPr lvl="1"/>
            <a:endParaRPr lang="en-US" dirty="0"/>
          </a:p>
          <a:p>
            <a:endParaRPr lang="en-US" dirty="0"/>
          </a:p>
        </p:txBody>
      </p:sp>
      <p:pic>
        <p:nvPicPr>
          <p:cNvPr id="4" name="Picture 3">
            <a:extLst>
              <a:ext uri="{FF2B5EF4-FFF2-40B4-BE49-F238E27FC236}">
                <a16:creationId xmlns:a16="http://schemas.microsoft.com/office/drawing/2014/main" id="{E7A46DB0-C8A1-7C4D-8765-9837DABBE6EC}"/>
              </a:ext>
            </a:extLst>
          </p:cNvPr>
          <p:cNvPicPr>
            <a:picLocks noChangeAspect="1"/>
          </p:cNvPicPr>
          <p:nvPr/>
        </p:nvPicPr>
        <p:blipFill>
          <a:blip r:embed="rId2"/>
          <a:stretch>
            <a:fillRect/>
          </a:stretch>
        </p:blipFill>
        <p:spPr>
          <a:xfrm>
            <a:off x="5893842" y="1778679"/>
            <a:ext cx="5712941" cy="3275873"/>
          </a:xfrm>
          <a:prstGeom prst="rect">
            <a:avLst/>
          </a:prstGeom>
        </p:spPr>
      </p:pic>
    </p:spTree>
    <p:extLst>
      <p:ext uri="{BB962C8B-B14F-4D97-AF65-F5344CB8AC3E}">
        <p14:creationId xmlns:p14="http://schemas.microsoft.com/office/powerpoint/2010/main" val="19790822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C478-80B1-AB4A-ABF9-FCCA907B7ED7}"/>
              </a:ext>
            </a:extLst>
          </p:cNvPr>
          <p:cNvSpPr>
            <a:spLocks noGrp="1"/>
          </p:cNvSpPr>
          <p:nvPr>
            <p:ph type="title"/>
          </p:nvPr>
        </p:nvSpPr>
        <p:spPr>
          <a:xfrm>
            <a:off x="588263" y="457200"/>
            <a:ext cx="11018520" cy="553998"/>
          </a:xfrm>
        </p:spPr>
        <p:txBody>
          <a:bodyPr wrap="square" anchor="t">
            <a:normAutofit/>
          </a:bodyPr>
          <a:lstStyle/>
          <a:p>
            <a:r>
              <a:rPr lang="en-US" dirty="0"/>
              <a:t>Overview</a:t>
            </a:r>
          </a:p>
        </p:txBody>
      </p:sp>
      <p:graphicFrame>
        <p:nvGraphicFramePr>
          <p:cNvPr id="5" name="Content Placeholder 2">
            <a:extLst>
              <a:ext uri="{FF2B5EF4-FFF2-40B4-BE49-F238E27FC236}">
                <a16:creationId xmlns:a16="http://schemas.microsoft.com/office/drawing/2014/main" id="{25A08C19-DCE3-49F0-8344-88F267DFAFF2}"/>
              </a:ext>
            </a:extLst>
          </p:cNvPr>
          <p:cNvGraphicFramePr>
            <a:graphicFrameLocks noGrp="1"/>
          </p:cNvGraphicFramePr>
          <p:nvPr>
            <p:ph sz="quarter" idx="10"/>
            <p:extLst>
              <p:ext uri="{D42A27DB-BD31-4B8C-83A1-F6EECF244321}">
                <p14:modId xmlns:p14="http://schemas.microsoft.com/office/powerpoint/2010/main" val="38276466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614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8E2ECA40-1EED-8E4B-9D71-8222F4B13FEB}"/>
              </a:ext>
            </a:extLst>
          </p:cNvPr>
          <p:cNvSpPr>
            <a:spLocks noGrp="1"/>
          </p:cNvSpPr>
          <p:nvPr>
            <p:ph type="title"/>
          </p:nvPr>
        </p:nvSpPr>
        <p:spPr>
          <a:xfrm>
            <a:off x="588263" y="457200"/>
            <a:ext cx="11018520" cy="553998"/>
          </a:xfrm>
        </p:spPr>
        <p:txBody>
          <a:bodyPr/>
          <a:lstStyle/>
          <a:p>
            <a:r>
              <a:rPr lang="en-US"/>
              <a:t>Azure Data Products and Services</a:t>
            </a:r>
          </a:p>
        </p:txBody>
      </p:sp>
      <p:sp>
        <p:nvSpPr>
          <p:cNvPr id="7" name="Rectangle 6">
            <a:extLst>
              <a:ext uri="{FF2B5EF4-FFF2-40B4-BE49-F238E27FC236}">
                <a16:creationId xmlns:a16="http://schemas.microsoft.com/office/drawing/2014/main" id="{2AA2F14B-9E0E-8E4C-9F01-41472F5E3E70}"/>
              </a:ext>
            </a:extLst>
          </p:cNvPr>
          <p:cNvSpPr/>
          <p:nvPr/>
        </p:nvSpPr>
        <p:spPr bwMode="auto">
          <a:xfrm>
            <a:off x="10307062" y="2533259"/>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Purview</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F7ECE68-3180-7E46-A188-D61881F4D0EC}"/>
              </a:ext>
            </a:extLst>
          </p:cNvPr>
          <p:cNvSpPr/>
          <p:nvPr/>
        </p:nvSpPr>
        <p:spPr bwMode="auto">
          <a:xfrm>
            <a:off x="10307062" y="3882803"/>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Data Share</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D6B6495-9C66-3E4A-9F4E-4548C5F811D1}"/>
              </a:ext>
            </a:extLst>
          </p:cNvPr>
          <p:cNvSpPr/>
          <p:nvPr/>
        </p:nvSpPr>
        <p:spPr bwMode="auto">
          <a:xfrm>
            <a:off x="2956768" y="3882803"/>
            <a:ext cx="1226707"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Cosmos DB</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51426C9E-1704-A14A-91C3-AAEF6D7CF654}"/>
              </a:ext>
            </a:extLst>
          </p:cNvPr>
          <p:cNvSpPr/>
          <p:nvPr/>
        </p:nvSpPr>
        <p:spPr bwMode="auto">
          <a:xfrm>
            <a:off x="3706088" y="5560160"/>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for MariaDB</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912B7F6B-CB88-6647-B2A2-92AAD3F61831}"/>
              </a:ext>
            </a:extLst>
          </p:cNvPr>
          <p:cNvSpPr/>
          <p:nvPr/>
        </p:nvSpPr>
        <p:spPr bwMode="auto">
          <a:xfrm>
            <a:off x="2179638" y="5561336"/>
            <a:ext cx="1226707"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for MySQL</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FCACA95B-E5AF-6C4D-8758-585C3C24253E}"/>
              </a:ext>
            </a:extLst>
          </p:cNvPr>
          <p:cNvSpPr/>
          <p:nvPr/>
        </p:nvSpPr>
        <p:spPr bwMode="auto">
          <a:xfrm>
            <a:off x="869853" y="5581771"/>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for PostgreSQL</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586F05FF-87B4-9E44-90A0-36947E410DD3}"/>
              </a:ext>
            </a:extLst>
          </p:cNvPr>
          <p:cNvSpPr/>
          <p:nvPr/>
        </p:nvSpPr>
        <p:spPr bwMode="auto">
          <a:xfrm>
            <a:off x="1407313" y="3874233"/>
            <a:ext cx="1226708"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SQL DB Edge</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pic>
        <p:nvPicPr>
          <p:cNvPr id="15" name="Graphic 14">
            <a:extLst>
              <a:ext uri="{FF2B5EF4-FFF2-40B4-BE49-F238E27FC236}">
                <a16:creationId xmlns:a16="http://schemas.microsoft.com/office/drawing/2014/main" id="{46904E4C-1E5A-B24E-99F6-00CE80A23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5896" y="3292106"/>
            <a:ext cx="436739" cy="436739"/>
          </a:xfrm>
          <a:prstGeom prst="rect">
            <a:avLst/>
          </a:prstGeom>
        </p:spPr>
      </p:pic>
      <p:sp>
        <p:nvSpPr>
          <p:cNvPr id="16" name="Rectangle 15">
            <a:extLst>
              <a:ext uri="{FF2B5EF4-FFF2-40B4-BE49-F238E27FC236}">
                <a16:creationId xmlns:a16="http://schemas.microsoft.com/office/drawing/2014/main" id="{7BAA37B9-4179-F545-B3F6-699548B38DD4}"/>
              </a:ext>
            </a:extLst>
          </p:cNvPr>
          <p:cNvSpPr/>
          <p:nvPr/>
        </p:nvSpPr>
        <p:spPr bwMode="auto">
          <a:xfrm>
            <a:off x="2969775" y="2533260"/>
            <a:ext cx="1233486"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SQL DB</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F6A51426-F63D-1048-832F-C6E3AE901176}"/>
              </a:ext>
            </a:extLst>
          </p:cNvPr>
          <p:cNvSpPr/>
          <p:nvPr/>
        </p:nvSpPr>
        <p:spPr bwMode="auto">
          <a:xfrm>
            <a:off x="1400534" y="2533260"/>
            <a:ext cx="1233487"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200" kern="0">
                <a:solidFill>
                  <a:srgbClr val="FFFFFF"/>
                </a:solidFill>
                <a:latin typeface="Segoe UI"/>
                <a:ea typeface="Segoe UI" panose="020B0502040204020203" pitchFamily="34" charset="0"/>
                <a:cs typeface="Segoe UI" panose="020B0502040204020203" pitchFamily="34" charset="0"/>
              </a:rPr>
              <a:t>SQL Server</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524EA509-8F88-7C41-B15D-2E404FC34161}"/>
              </a:ext>
            </a:extLst>
          </p:cNvPr>
          <p:cNvSpPr/>
          <p:nvPr/>
        </p:nvSpPr>
        <p:spPr bwMode="auto">
          <a:xfrm>
            <a:off x="5506759" y="5556366"/>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Data Explorer</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8FE89431-576F-A245-B43C-1A0407A4F068}"/>
              </a:ext>
            </a:extLst>
          </p:cNvPr>
          <p:cNvSpPr/>
          <p:nvPr/>
        </p:nvSpPr>
        <p:spPr bwMode="auto">
          <a:xfrm>
            <a:off x="8419635" y="3889262"/>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Data Factory</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9160841F-1605-1C46-8ECE-AA9697107B3B}"/>
              </a:ext>
            </a:extLst>
          </p:cNvPr>
          <p:cNvSpPr/>
          <p:nvPr/>
        </p:nvSpPr>
        <p:spPr bwMode="auto">
          <a:xfrm>
            <a:off x="7554933" y="5552079"/>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Databricks</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pic>
        <p:nvPicPr>
          <p:cNvPr id="23" name="Graphic 22">
            <a:extLst>
              <a:ext uri="{FF2B5EF4-FFF2-40B4-BE49-F238E27FC236}">
                <a16:creationId xmlns:a16="http://schemas.microsoft.com/office/drawing/2014/main" id="{CD221078-B79F-BA45-8F7E-015EC229A5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5251" y="4891686"/>
            <a:ext cx="432546" cy="450569"/>
          </a:xfrm>
          <a:prstGeom prst="rect">
            <a:avLst/>
          </a:prstGeom>
        </p:spPr>
      </p:pic>
      <p:sp>
        <p:nvSpPr>
          <p:cNvPr id="24" name="Rectangle 23">
            <a:extLst>
              <a:ext uri="{FF2B5EF4-FFF2-40B4-BE49-F238E27FC236}">
                <a16:creationId xmlns:a16="http://schemas.microsoft.com/office/drawing/2014/main" id="{26D889E0-2006-E345-B50E-08E2E27811E2}"/>
              </a:ext>
            </a:extLst>
          </p:cNvPr>
          <p:cNvSpPr/>
          <p:nvPr/>
        </p:nvSpPr>
        <p:spPr bwMode="auto">
          <a:xfrm>
            <a:off x="6435939" y="2531730"/>
            <a:ext cx="2150633" cy="2659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Azure Synapse Analytics</a:t>
            </a:r>
            <a:endParaRPr kumimoji="0" lang="en-US" sz="18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pic>
        <p:nvPicPr>
          <p:cNvPr id="25" name="Graphic 24">
            <a:extLst>
              <a:ext uri="{FF2B5EF4-FFF2-40B4-BE49-F238E27FC236}">
                <a16:creationId xmlns:a16="http://schemas.microsoft.com/office/drawing/2014/main" id="{1A9997F9-DE0B-5B49-9917-849BD71871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5460" y="1947438"/>
            <a:ext cx="436737" cy="436737"/>
          </a:xfrm>
          <a:prstGeom prst="rect">
            <a:avLst/>
          </a:prstGeom>
        </p:spPr>
      </p:pic>
      <p:sp>
        <p:nvSpPr>
          <p:cNvPr id="26" name="Rectangle 25">
            <a:extLst>
              <a:ext uri="{FF2B5EF4-FFF2-40B4-BE49-F238E27FC236}">
                <a16:creationId xmlns:a16="http://schemas.microsoft.com/office/drawing/2014/main" id="{0A6EC7AA-4BF9-194F-9F26-FC54B8CC50E9}"/>
              </a:ext>
            </a:extLst>
          </p:cNvPr>
          <p:cNvSpPr/>
          <p:nvPr/>
        </p:nvSpPr>
        <p:spPr bwMode="auto">
          <a:xfrm>
            <a:off x="8504321" y="5552079"/>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Internal Cosmos</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pic>
        <p:nvPicPr>
          <p:cNvPr id="27" name="Graphic 26">
            <a:extLst>
              <a:ext uri="{FF2B5EF4-FFF2-40B4-BE49-F238E27FC236}">
                <a16:creationId xmlns:a16="http://schemas.microsoft.com/office/drawing/2014/main" id="{4E6172E5-7656-0340-A017-D69E2EF7A1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02018" y="4882893"/>
            <a:ext cx="441339" cy="441339"/>
          </a:xfrm>
          <a:prstGeom prst="rect">
            <a:avLst/>
          </a:prstGeom>
        </p:spPr>
      </p:pic>
      <p:sp>
        <p:nvSpPr>
          <p:cNvPr id="28" name="Rectangle 27">
            <a:extLst>
              <a:ext uri="{FF2B5EF4-FFF2-40B4-BE49-F238E27FC236}">
                <a16:creationId xmlns:a16="http://schemas.microsoft.com/office/drawing/2014/main" id="{EBF0474C-157B-3848-A91F-345F6FF0CA84}"/>
              </a:ext>
            </a:extLst>
          </p:cNvPr>
          <p:cNvSpPr/>
          <p:nvPr/>
        </p:nvSpPr>
        <p:spPr bwMode="auto">
          <a:xfrm>
            <a:off x="5580316" y="3882803"/>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200" kern="0" dirty="0">
                <a:solidFill>
                  <a:srgbClr val="FFFFFF"/>
                </a:solidFill>
                <a:latin typeface="Segoe UI"/>
                <a:ea typeface="Segoe UI" panose="020B0502040204020203" pitchFamily="34" charset="0"/>
                <a:cs typeface="Segoe UI" panose="020B0502040204020203" pitchFamily="34" charset="0"/>
              </a:rPr>
              <a:t>Azure HDInsight</a:t>
            </a:r>
            <a:endParaRPr kumimoji="0" lang="en-US" sz="1800" b="0" i="0" u="none" strike="noStrike" kern="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26C1780E-5A25-2142-B48A-240FACF7BFF8}"/>
              </a:ext>
            </a:extLst>
          </p:cNvPr>
          <p:cNvSpPr/>
          <p:nvPr/>
        </p:nvSpPr>
        <p:spPr bwMode="auto">
          <a:xfrm>
            <a:off x="6894513" y="3882804"/>
            <a:ext cx="1233486"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200" kern="0">
                <a:solidFill>
                  <a:srgbClr val="FFFFFF"/>
                </a:solidFill>
                <a:latin typeface="Segoe UI"/>
                <a:ea typeface="Segoe UI" panose="020B0502040204020203" pitchFamily="34" charset="0"/>
                <a:cs typeface="Segoe UI" panose="020B0502040204020203" pitchFamily="34" charset="0"/>
              </a:rPr>
              <a:t>Azure SQL Data Warehouse</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5569B346-6C0C-A345-A8A5-23872C5215D2}"/>
              </a:ext>
            </a:extLst>
          </p:cNvPr>
          <p:cNvSpPr/>
          <p:nvPr/>
        </p:nvSpPr>
        <p:spPr bwMode="auto">
          <a:xfrm>
            <a:off x="6467479" y="5561545"/>
            <a:ext cx="1024200" cy="4717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Azure Stream Analytics</a:t>
            </a:r>
            <a:endParaRPr kumimoji="0" lang="en-US" sz="18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pic>
        <p:nvPicPr>
          <p:cNvPr id="31" name="Graphic 30">
            <a:extLst>
              <a:ext uri="{FF2B5EF4-FFF2-40B4-BE49-F238E27FC236}">
                <a16:creationId xmlns:a16="http://schemas.microsoft.com/office/drawing/2014/main" id="{DF8A7B60-2102-C54F-9A7F-1F2EA95BAC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539" y="3297478"/>
            <a:ext cx="436739" cy="436739"/>
          </a:xfrm>
          <a:prstGeom prst="rect">
            <a:avLst/>
          </a:prstGeom>
        </p:spPr>
      </p:pic>
      <p:pic>
        <p:nvPicPr>
          <p:cNvPr id="32" name="Graphic 31">
            <a:extLst>
              <a:ext uri="{FF2B5EF4-FFF2-40B4-BE49-F238E27FC236}">
                <a16:creationId xmlns:a16="http://schemas.microsoft.com/office/drawing/2014/main" id="{101CA6F3-5D33-1245-9FA9-B9591E9206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5446" y="4879529"/>
            <a:ext cx="436738" cy="436738"/>
          </a:xfrm>
          <a:prstGeom prst="rect">
            <a:avLst/>
          </a:prstGeom>
        </p:spPr>
      </p:pic>
      <p:pic>
        <p:nvPicPr>
          <p:cNvPr id="33" name="Graphic 32">
            <a:extLst>
              <a:ext uri="{FF2B5EF4-FFF2-40B4-BE49-F238E27FC236}">
                <a16:creationId xmlns:a16="http://schemas.microsoft.com/office/drawing/2014/main" id="{2AF92945-F14C-3346-BA4C-2FE8C0EA15F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54021" y="1947249"/>
            <a:ext cx="436737" cy="436737"/>
          </a:xfrm>
          <a:prstGeom prst="rect">
            <a:avLst/>
          </a:prstGeom>
        </p:spPr>
      </p:pic>
      <p:pic>
        <p:nvPicPr>
          <p:cNvPr id="34" name="Graphic 33">
            <a:extLst>
              <a:ext uri="{FF2B5EF4-FFF2-40B4-BE49-F238E27FC236}">
                <a16:creationId xmlns:a16="http://schemas.microsoft.com/office/drawing/2014/main" id="{B9437B25-F12F-A34A-A1FF-815A8D23899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586260" y="4875337"/>
            <a:ext cx="436738" cy="436738"/>
          </a:xfrm>
          <a:prstGeom prst="rect">
            <a:avLst/>
          </a:prstGeom>
        </p:spPr>
      </p:pic>
      <p:pic>
        <p:nvPicPr>
          <p:cNvPr id="35" name="Graphic 34">
            <a:extLst>
              <a:ext uri="{FF2B5EF4-FFF2-40B4-BE49-F238E27FC236}">
                <a16:creationId xmlns:a16="http://schemas.microsoft.com/office/drawing/2014/main" id="{696D46E2-1FE4-1B47-8436-AA9B249CA87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7578" y="4879529"/>
            <a:ext cx="432546" cy="432546"/>
          </a:xfrm>
          <a:prstGeom prst="rect">
            <a:avLst/>
          </a:prstGeom>
        </p:spPr>
      </p:pic>
      <p:pic>
        <p:nvPicPr>
          <p:cNvPr id="36" name="Graphic 35">
            <a:extLst>
              <a:ext uri="{FF2B5EF4-FFF2-40B4-BE49-F238E27FC236}">
                <a16:creationId xmlns:a16="http://schemas.microsoft.com/office/drawing/2014/main" id="{CF0CC8BD-9D17-1F47-A65D-D1CEF9A3F81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95460" y="3288756"/>
            <a:ext cx="436737" cy="436737"/>
          </a:xfrm>
          <a:prstGeom prst="rect">
            <a:avLst/>
          </a:prstGeom>
        </p:spPr>
      </p:pic>
      <p:pic>
        <p:nvPicPr>
          <p:cNvPr id="37" name="Graphic 36">
            <a:extLst>
              <a:ext uri="{FF2B5EF4-FFF2-40B4-BE49-F238E27FC236}">
                <a16:creationId xmlns:a16="http://schemas.microsoft.com/office/drawing/2014/main" id="{8C02B458-D742-C143-B6DA-721B46FFB35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13367" y="3282941"/>
            <a:ext cx="436736" cy="436736"/>
          </a:xfrm>
          <a:prstGeom prst="rect">
            <a:avLst/>
          </a:prstGeom>
        </p:spPr>
      </p:pic>
      <p:pic>
        <p:nvPicPr>
          <p:cNvPr id="38" name="Graphic 37">
            <a:extLst>
              <a:ext uri="{FF2B5EF4-FFF2-40B4-BE49-F238E27FC236}">
                <a16:creationId xmlns:a16="http://schemas.microsoft.com/office/drawing/2014/main" id="{D730B35F-C369-644E-AC9D-9C052D35368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00490" y="4879529"/>
            <a:ext cx="436737" cy="436737"/>
          </a:xfrm>
          <a:prstGeom prst="rect">
            <a:avLst/>
          </a:prstGeom>
        </p:spPr>
      </p:pic>
      <p:pic>
        <p:nvPicPr>
          <p:cNvPr id="39" name="Graphic 38">
            <a:extLst>
              <a:ext uri="{FF2B5EF4-FFF2-40B4-BE49-F238E27FC236}">
                <a16:creationId xmlns:a16="http://schemas.microsoft.com/office/drawing/2014/main" id="{BCC1BB9E-9357-BD4E-ACF1-CA873DF0D2B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74047" y="3291387"/>
            <a:ext cx="436737" cy="436737"/>
          </a:xfrm>
          <a:prstGeom prst="rect">
            <a:avLst/>
          </a:prstGeom>
        </p:spPr>
      </p:pic>
      <p:pic>
        <p:nvPicPr>
          <p:cNvPr id="40" name="Graphic 39">
            <a:extLst>
              <a:ext uri="{FF2B5EF4-FFF2-40B4-BE49-F238E27FC236}">
                <a16:creationId xmlns:a16="http://schemas.microsoft.com/office/drawing/2014/main" id="{E06687C3-7159-C84D-ACBC-5738250BE9D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753231" y="4883720"/>
            <a:ext cx="432546" cy="432546"/>
          </a:xfrm>
          <a:prstGeom prst="rect">
            <a:avLst/>
          </a:prstGeom>
        </p:spPr>
      </p:pic>
      <p:pic>
        <p:nvPicPr>
          <p:cNvPr id="41" name="Graphic 40">
            <a:extLst>
              <a:ext uri="{FF2B5EF4-FFF2-40B4-BE49-F238E27FC236}">
                <a16:creationId xmlns:a16="http://schemas.microsoft.com/office/drawing/2014/main" id="{A280B25A-5EE2-9E48-BDDA-E88B43D6F39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606976" y="3282939"/>
            <a:ext cx="436738" cy="436738"/>
          </a:xfrm>
          <a:prstGeom prst="rect">
            <a:avLst/>
          </a:prstGeom>
        </p:spPr>
      </p:pic>
      <p:pic>
        <p:nvPicPr>
          <p:cNvPr id="42" name="Graphic 41">
            <a:extLst>
              <a:ext uri="{FF2B5EF4-FFF2-40B4-BE49-F238E27FC236}">
                <a16:creationId xmlns:a16="http://schemas.microsoft.com/office/drawing/2014/main" id="{A4A4DB1B-0536-1C49-88FC-F5830D14989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603716" y="1953092"/>
            <a:ext cx="430893" cy="430893"/>
          </a:xfrm>
          <a:prstGeom prst="rect">
            <a:avLst/>
          </a:prstGeom>
        </p:spPr>
      </p:pic>
      <p:pic>
        <p:nvPicPr>
          <p:cNvPr id="43" name="Graphic 42">
            <a:extLst>
              <a:ext uri="{FF2B5EF4-FFF2-40B4-BE49-F238E27FC236}">
                <a16:creationId xmlns:a16="http://schemas.microsoft.com/office/drawing/2014/main" id="{843D27D5-9DD7-1E42-A4A8-D58A6EAE93F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795896" y="1947249"/>
            <a:ext cx="436736" cy="436736"/>
          </a:xfrm>
          <a:prstGeom prst="rect">
            <a:avLst/>
          </a:prstGeom>
        </p:spPr>
      </p:pic>
      <p:sp>
        <p:nvSpPr>
          <p:cNvPr id="3" name="Left Brace 2">
            <a:extLst>
              <a:ext uri="{FF2B5EF4-FFF2-40B4-BE49-F238E27FC236}">
                <a16:creationId xmlns:a16="http://schemas.microsoft.com/office/drawing/2014/main" id="{3FB22F8B-7A9C-8C42-9CB3-41DDDF2E219B}"/>
              </a:ext>
            </a:extLst>
          </p:cNvPr>
          <p:cNvSpPr/>
          <p:nvPr/>
        </p:nvSpPr>
        <p:spPr>
          <a:xfrm rot="5400000">
            <a:off x="7389178" y="1096138"/>
            <a:ext cx="265907" cy="3811023"/>
          </a:xfrm>
          <a:prstGeom prst="leftBrace">
            <a:avLst>
              <a:gd name="adj1" fmla="val 55208"/>
              <a:gd name="adj2" fmla="val 49814"/>
            </a:avLst>
          </a:prstGeom>
          <a:ln w="15875">
            <a:solidFill>
              <a:schemeClr val="tx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DDC002FE-035E-D244-8DBF-51D42CE858CF}"/>
              </a:ext>
            </a:extLst>
          </p:cNvPr>
          <p:cNvSpPr/>
          <p:nvPr/>
        </p:nvSpPr>
        <p:spPr bwMode="auto">
          <a:xfrm>
            <a:off x="576907" y="1527760"/>
            <a:ext cx="4431656" cy="4741270"/>
          </a:xfrm>
          <a:prstGeom prst="rect">
            <a:avLst/>
          </a:prstGeom>
          <a:noFill/>
          <a:ln w="1587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A046C63D-D996-F648-B5EF-C4B12C804273}"/>
              </a:ext>
            </a:extLst>
          </p:cNvPr>
          <p:cNvSpPr txBox="1"/>
          <p:nvPr/>
        </p:nvSpPr>
        <p:spPr>
          <a:xfrm>
            <a:off x="1859641" y="1428299"/>
            <a:ext cx="1889975" cy="192666"/>
          </a:xfrm>
          <a:prstGeom prst="rect">
            <a:avLst/>
          </a:prstGeom>
          <a:solidFill>
            <a:schemeClr val="bg1"/>
          </a:solidFill>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Operational stores</a:t>
            </a:r>
          </a:p>
        </p:txBody>
      </p:sp>
      <p:sp>
        <p:nvSpPr>
          <p:cNvPr id="49" name="Rectangle 48">
            <a:extLst>
              <a:ext uri="{FF2B5EF4-FFF2-40B4-BE49-F238E27FC236}">
                <a16:creationId xmlns:a16="http://schemas.microsoft.com/office/drawing/2014/main" id="{834131CA-0940-0A4A-980C-ACAFB06ED906}"/>
              </a:ext>
            </a:extLst>
          </p:cNvPr>
          <p:cNvSpPr/>
          <p:nvPr/>
        </p:nvSpPr>
        <p:spPr bwMode="auto">
          <a:xfrm>
            <a:off x="5306304" y="1527760"/>
            <a:ext cx="4431656" cy="4741270"/>
          </a:xfrm>
          <a:prstGeom prst="rect">
            <a:avLst/>
          </a:prstGeom>
          <a:noFill/>
          <a:ln w="1587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8D7B89D7-4677-1543-9770-341503E19BC5}"/>
              </a:ext>
            </a:extLst>
          </p:cNvPr>
          <p:cNvSpPr txBox="1"/>
          <p:nvPr/>
        </p:nvSpPr>
        <p:spPr>
          <a:xfrm>
            <a:off x="6932616" y="1427067"/>
            <a:ext cx="1118125" cy="192666"/>
          </a:xfrm>
          <a:prstGeom prst="rect">
            <a:avLst/>
          </a:prstGeom>
          <a:solidFill>
            <a:schemeClr val="bg1"/>
          </a:solidFill>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Analytics</a:t>
            </a:r>
          </a:p>
        </p:txBody>
      </p:sp>
      <p:sp>
        <p:nvSpPr>
          <p:cNvPr id="51" name="Rectangle 50">
            <a:extLst>
              <a:ext uri="{FF2B5EF4-FFF2-40B4-BE49-F238E27FC236}">
                <a16:creationId xmlns:a16="http://schemas.microsoft.com/office/drawing/2014/main" id="{0F59ABEB-D364-7446-A2F3-8E6998BA1CDF}"/>
              </a:ext>
            </a:extLst>
          </p:cNvPr>
          <p:cNvSpPr/>
          <p:nvPr/>
        </p:nvSpPr>
        <p:spPr bwMode="auto">
          <a:xfrm>
            <a:off x="10021445" y="1527760"/>
            <a:ext cx="1595438" cy="4741270"/>
          </a:xfrm>
          <a:prstGeom prst="rect">
            <a:avLst/>
          </a:prstGeom>
          <a:noFill/>
          <a:ln w="1587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2828619-024A-F144-B699-E4465FD86875}"/>
              </a:ext>
            </a:extLst>
          </p:cNvPr>
          <p:cNvSpPr txBox="1"/>
          <p:nvPr/>
        </p:nvSpPr>
        <p:spPr>
          <a:xfrm>
            <a:off x="10177144" y="1427699"/>
            <a:ext cx="1284039" cy="193899"/>
          </a:xfrm>
          <a:prstGeom prst="rect">
            <a:avLst/>
          </a:prstGeom>
          <a:solidFill>
            <a:schemeClr val="bg1"/>
          </a:solidFill>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Governance</a:t>
            </a:r>
          </a:p>
        </p:txBody>
      </p:sp>
    </p:spTree>
    <p:extLst>
      <p:ext uri="{BB962C8B-B14F-4D97-AF65-F5344CB8AC3E}">
        <p14:creationId xmlns:p14="http://schemas.microsoft.com/office/powerpoint/2010/main" val="2260643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9295-EC82-194A-9ABD-96B5FB33E18B}"/>
              </a:ext>
            </a:extLst>
          </p:cNvPr>
          <p:cNvSpPr>
            <a:spLocks noGrp="1"/>
          </p:cNvSpPr>
          <p:nvPr>
            <p:ph type="title"/>
          </p:nvPr>
        </p:nvSpPr>
        <p:spPr/>
        <p:txBody>
          <a:bodyPr/>
          <a:lstStyle/>
          <a:p>
            <a:r>
              <a:rPr lang="en-US" dirty="0"/>
              <a:t>Related Best Practices</a:t>
            </a:r>
          </a:p>
        </p:txBody>
      </p:sp>
      <p:sp>
        <p:nvSpPr>
          <p:cNvPr id="3" name="Content Placeholder 2">
            <a:extLst>
              <a:ext uri="{FF2B5EF4-FFF2-40B4-BE49-F238E27FC236}">
                <a16:creationId xmlns:a16="http://schemas.microsoft.com/office/drawing/2014/main" id="{058EF2C7-309B-B54B-A072-CFA9E50CAF95}"/>
              </a:ext>
            </a:extLst>
          </p:cNvPr>
          <p:cNvSpPr>
            <a:spLocks noGrp="1"/>
          </p:cNvSpPr>
          <p:nvPr>
            <p:ph sz="quarter" idx="10"/>
          </p:nvPr>
        </p:nvSpPr>
        <p:spPr>
          <a:xfrm>
            <a:off x="588263" y="1163252"/>
            <a:ext cx="4643783" cy="5823133"/>
          </a:xfrm>
        </p:spPr>
        <p:txBody>
          <a:bodyPr/>
          <a:lstStyle/>
          <a:p>
            <a:r>
              <a:rPr lang="en-US" dirty="0"/>
              <a:t>App Architecture</a:t>
            </a:r>
          </a:p>
          <a:p>
            <a:pPr lvl="1"/>
            <a:r>
              <a:rPr lang="en-US" dirty="0"/>
              <a:t>Stateless services</a:t>
            </a:r>
          </a:p>
          <a:p>
            <a:pPr lvl="1"/>
            <a:r>
              <a:rPr lang="en-US" dirty="0"/>
              <a:t>Avoid in-proc dependencies</a:t>
            </a:r>
          </a:p>
          <a:p>
            <a:r>
              <a:rPr lang="en-US" dirty="0"/>
              <a:t>CI/CD</a:t>
            </a:r>
          </a:p>
          <a:p>
            <a:pPr lvl="1"/>
            <a:r>
              <a:rPr lang="en-US" dirty="0"/>
              <a:t>Azure DevOps </a:t>
            </a:r>
          </a:p>
          <a:p>
            <a:pPr lvl="1"/>
            <a:r>
              <a:rPr lang="en-US" dirty="0" err="1"/>
              <a:t>Github</a:t>
            </a:r>
            <a:endParaRPr lang="en-US" dirty="0"/>
          </a:p>
          <a:p>
            <a:r>
              <a:rPr lang="en-US" dirty="0"/>
              <a:t>Infrastructure as Code</a:t>
            </a:r>
          </a:p>
          <a:p>
            <a:pPr lvl="1"/>
            <a:r>
              <a:rPr lang="en-US" dirty="0"/>
              <a:t>ARM, </a:t>
            </a:r>
            <a:r>
              <a:rPr lang="en-US" dirty="0" err="1"/>
              <a:t>TerraForm</a:t>
            </a:r>
            <a:r>
              <a:rPr lang="en-US" dirty="0"/>
              <a:t>, </a:t>
            </a:r>
            <a:r>
              <a:rPr lang="en-US" dirty="0" err="1"/>
              <a:t>Pulumi</a:t>
            </a:r>
            <a:r>
              <a:rPr lang="en-US" dirty="0"/>
              <a:t> </a:t>
            </a:r>
          </a:p>
          <a:p>
            <a:r>
              <a:rPr lang="en-US" dirty="0"/>
              <a:t>Azure</a:t>
            </a:r>
          </a:p>
          <a:p>
            <a:pPr lvl="1"/>
            <a:r>
              <a:rPr lang="en-US" dirty="0"/>
              <a:t>Azure Automation / runbooks</a:t>
            </a:r>
          </a:p>
          <a:p>
            <a:pPr lvl="1"/>
            <a:r>
              <a:rPr lang="en-US" dirty="0"/>
              <a:t>Azure Policy</a:t>
            </a:r>
          </a:p>
          <a:p>
            <a:pPr lvl="1"/>
            <a:r>
              <a:rPr lang="en-US" dirty="0"/>
              <a:t>Azure Blueprints</a:t>
            </a:r>
          </a:p>
          <a:p>
            <a:pPr lvl="1"/>
            <a:r>
              <a:rPr lang="en-US" dirty="0"/>
              <a:t>Template Specs*</a:t>
            </a:r>
          </a:p>
          <a:p>
            <a:endParaRPr lang="en-US" dirty="0"/>
          </a:p>
        </p:txBody>
      </p:sp>
      <p:pic>
        <p:nvPicPr>
          <p:cNvPr id="13" name="Picture 12" descr="Icon&#10;&#10;Description automatically generated">
            <a:extLst>
              <a:ext uri="{FF2B5EF4-FFF2-40B4-BE49-F238E27FC236}">
                <a16:creationId xmlns:a16="http://schemas.microsoft.com/office/drawing/2014/main" id="{9C5AC925-D8CE-0945-93ED-AB6514C09B4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873918" y="95969"/>
            <a:ext cx="4758744" cy="4758744"/>
          </a:xfrm>
          <a:prstGeom prst="rect">
            <a:avLst/>
          </a:prstGeom>
        </p:spPr>
      </p:pic>
      <p:pic>
        <p:nvPicPr>
          <p:cNvPr id="15" name="Picture 14" descr="Icon&#10;&#10;Description automatically generated">
            <a:extLst>
              <a:ext uri="{FF2B5EF4-FFF2-40B4-BE49-F238E27FC236}">
                <a16:creationId xmlns:a16="http://schemas.microsoft.com/office/drawing/2014/main" id="{CE3E94AB-B501-C04A-9188-5479BBC6823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683568" y="859278"/>
            <a:ext cx="5139443" cy="5139443"/>
          </a:xfrm>
          <a:prstGeom prst="rect">
            <a:avLst/>
          </a:prstGeom>
        </p:spPr>
      </p:pic>
    </p:spTree>
    <p:extLst>
      <p:ext uri="{BB962C8B-B14F-4D97-AF65-F5344CB8AC3E}">
        <p14:creationId xmlns:p14="http://schemas.microsoft.com/office/powerpoint/2010/main" val="9040930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65420CA2-A17A-476C-AE45-729367C8BFE4}"/>
              </a:ext>
            </a:extLst>
          </p:cNvPr>
          <p:cNvSpPr txBox="1">
            <a:spLocks/>
          </p:cNvSpPr>
          <p:nvPr/>
        </p:nvSpPr>
        <p:spPr>
          <a:xfrm>
            <a:off x="1249680" y="1550988"/>
            <a:ext cx="9692640" cy="86177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vert="horz" wrap="square" lIns="0" tIns="182880" rIns="0" bIns="18288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edge Point of Presence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PoP</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t>
            </a:r>
          </a:p>
        </p:txBody>
      </p:sp>
      <p:sp>
        <p:nvSpPr>
          <p:cNvPr id="23" name="Rectangle 22">
            <a:extLst>
              <a:ext uri="{FF2B5EF4-FFF2-40B4-BE49-F238E27FC236}">
                <a16:creationId xmlns:a16="http://schemas.microsoft.com/office/drawing/2014/main" id="{9E4D7564-5C05-489D-8EC1-1B95D63652F6}"/>
              </a:ext>
            </a:extLst>
          </p:cNvPr>
          <p:cNvSpPr/>
          <p:nvPr/>
        </p:nvSpPr>
        <p:spPr>
          <a:xfrm>
            <a:off x="4856631" y="677353"/>
            <a:ext cx="2500151" cy="276999"/>
          </a:xfrm>
          <a:prstGeom prst="rect">
            <a:avLst/>
          </a:prstGeom>
          <a:ln>
            <a:noFill/>
          </a:ln>
        </p:spPr>
        <p:txBody>
          <a:bodyPr wrap="square" lIns="0" tIns="0" rIns="0" bIns="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Internet (External)</a:t>
            </a: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24" name="Rectangle 23">
            <a:extLst>
              <a:ext uri="{FF2B5EF4-FFF2-40B4-BE49-F238E27FC236}">
                <a16:creationId xmlns:a16="http://schemas.microsoft.com/office/drawing/2014/main" id="{92528835-CF29-4FF6-805C-D71DECA26261}"/>
              </a:ext>
            </a:extLst>
          </p:cNvPr>
          <p:cNvSpPr/>
          <p:nvPr/>
        </p:nvSpPr>
        <p:spPr>
          <a:xfrm>
            <a:off x="4223657" y="6110481"/>
            <a:ext cx="3744686" cy="276999"/>
          </a:xfrm>
          <a:prstGeom prst="rect">
            <a:avLst/>
          </a:prstGeom>
        </p:spPr>
        <p:txBody>
          <a:bodyPr wrap="square" lIns="0" tIns="0" rIns="0" bIns="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Microsoft Global Network (WAN)</a:t>
            </a:r>
            <a:endParaRPr kumimoji="0" lang="en-US" sz="2000"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25" name="Straight Connector 24">
            <a:extLst>
              <a:ext uri="{FF2B5EF4-FFF2-40B4-BE49-F238E27FC236}">
                <a16:creationId xmlns:a16="http://schemas.microsoft.com/office/drawing/2014/main" id="{07B6CD4B-CEFB-447E-808E-98FAEF145826}"/>
              </a:ext>
            </a:extLst>
          </p:cNvPr>
          <p:cNvCxnSpPr>
            <a:cxnSpLocks/>
          </p:cNvCxnSpPr>
          <p:nvPr/>
        </p:nvCxnSpPr>
        <p:spPr>
          <a:xfrm flipH="1">
            <a:off x="6099970" y="1004789"/>
            <a:ext cx="1" cy="446186"/>
          </a:xfrm>
          <a:prstGeom prst="line">
            <a:avLst/>
          </a:prstGeom>
          <a:noFill/>
          <a:ln w="19050" cap="flat" cmpd="sng" algn="ctr">
            <a:solidFill>
              <a:srgbClr val="50E6FF"/>
            </a:solidFill>
            <a:prstDash val="solid"/>
            <a:headEnd type="arrow" w="lg" len="med"/>
            <a:tailEnd type="arrow" w="lg" len="med"/>
          </a:ln>
          <a:effectLst/>
        </p:spPr>
      </p:cxnSp>
      <p:cxnSp>
        <p:nvCxnSpPr>
          <p:cNvPr id="26" name="Straight Connector 25">
            <a:extLst>
              <a:ext uri="{FF2B5EF4-FFF2-40B4-BE49-F238E27FC236}">
                <a16:creationId xmlns:a16="http://schemas.microsoft.com/office/drawing/2014/main" id="{87959E27-CD9F-4D25-B001-0BF25C4FBF00}"/>
              </a:ext>
            </a:extLst>
          </p:cNvPr>
          <p:cNvCxnSpPr>
            <a:cxnSpLocks/>
          </p:cNvCxnSpPr>
          <p:nvPr/>
        </p:nvCxnSpPr>
        <p:spPr>
          <a:xfrm flipH="1">
            <a:off x="6099970" y="5602189"/>
            <a:ext cx="1" cy="446186"/>
          </a:xfrm>
          <a:prstGeom prst="line">
            <a:avLst/>
          </a:prstGeom>
          <a:noFill/>
          <a:ln w="19050" cap="flat" cmpd="sng" algn="ctr">
            <a:solidFill>
              <a:srgbClr val="50E6FF"/>
            </a:solidFill>
            <a:prstDash val="solid"/>
            <a:headEnd type="arrow" w="lg" len="med"/>
            <a:tailEnd type="arrow" w="lg" len="med"/>
          </a:ln>
          <a:effectLst/>
        </p:spPr>
      </p:cxnSp>
      <p:sp>
        <p:nvSpPr>
          <p:cNvPr id="28" name="Rectangle 27">
            <a:extLst>
              <a:ext uri="{FF2B5EF4-FFF2-40B4-BE49-F238E27FC236}">
                <a16:creationId xmlns:a16="http://schemas.microsoft.com/office/drawing/2014/main" id="{647BE344-4006-4352-B4E9-B3460710E23C}"/>
              </a:ext>
            </a:extLst>
          </p:cNvPr>
          <p:cNvSpPr/>
          <p:nvPr/>
        </p:nvSpPr>
        <p:spPr bwMode="auto">
          <a:xfrm>
            <a:off x="1249680" y="2743200"/>
            <a:ext cx="9692640" cy="2657475"/>
          </a:xfrm>
          <a:prstGeom prst="rect">
            <a:avLst/>
          </a:prstGeom>
          <a:noFill/>
          <a:ln w="25400" cap="rnd" cmpd="sng" algn="ctr">
            <a:solidFill>
              <a:srgbClr val="0070C0"/>
            </a:solidFill>
            <a:prstDash val="sysDot"/>
            <a:headEnd type="none" w="lg" len="lg"/>
            <a:tailEnd type="none" w="lg" len="lg"/>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898A6B3F-B090-4D55-9889-DF0D0A3FD320}"/>
              </a:ext>
            </a:extLst>
          </p:cNvPr>
          <p:cNvSpPr/>
          <p:nvPr/>
        </p:nvSpPr>
        <p:spPr>
          <a:xfrm>
            <a:off x="4848276" y="5285872"/>
            <a:ext cx="2375458" cy="215444"/>
          </a:xfrm>
          <a:prstGeom prst="rect">
            <a:avLst/>
          </a:prstGeom>
          <a:solidFill>
            <a:schemeClr val="bg1"/>
          </a:solidFill>
          <a:ln>
            <a:noFill/>
          </a:ln>
        </p:spPr>
        <p:txBody>
          <a:bodyPr wrap="none" lIns="91440" tIns="0" rIns="91440" bIns="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Traffic to and between DCs</a:t>
            </a:r>
            <a:endParaRPr kumimoji="0" lang="en-US" sz="1730" b="0" i="0" u="none" strike="noStrike" kern="0" cap="none" spc="0" normalizeH="0" baseline="0" noProof="0">
              <a:ln>
                <a:noFill/>
              </a:ln>
              <a:solidFill>
                <a:srgbClr val="50E6FF"/>
              </a:solidFill>
              <a:effectLst/>
              <a:uLnTx/>
              <a:uFillTx/>
              <a:latin typeface="Segoe UI Semibold"/>
              <a:ea typeface="+mn-ea"/>
              <a:cs typeface="+mn-cs"/>
            </a:endParaRPr>
          </a:p>
        </p:txBody>
      </p:sp>
      <p:grpSp>
        <p:nvGrpSpPr>
          <p:cNvPr id="31" name="Group 30">
            <a:extLst>
              <a:ext uri="{FF2B5EF4-FFF2-40B4-BE49-F238E27FC236}">
                <a16:creationId xmlns:a16="http://schemas.microsoft.com/office/drawing/2014/main" id="{B61C607B-B010-4D70-804D-E108783DCB93}"/>
              </a:ext>
            </a:extLst>
          </p:cNvPr>
          <p:cNvGrpSpPr/>
          <p:nvPr/>
        </p:nvGrpSpPr>
        <p:grpSpPr>
          <a:xfrm>
            <a:off x="2872740" y="3134360"/>
            <a:ext cx="6408420" cy="207149"/>
            <a:chOff x="-1927463" y="5650584"/>
            <a:chExt cx="1905174" cy="247486"/>
          </a:xfrm>
        </p:grpSpPr>
        <p:sp>
          <p:nvSpPr>
            <p:cNvPr id="38" name="Rectangle 11">
              <a:extLst>
                <a:ext uri="{FF2B5EF4-FFF2-40B4-BE49-F238E27FC236}">
                  <a16:creationId xmlns:a16="http://schemas.microsoft.com/office/drawing/2014/main" id="{8F7F62E4-F838-49FA-BA7C-4CFC18BF91F6}"/>
                </a:ext>
              </a:extLst>
            </p:cNvPr>
            <p:cNvSpPr/>
            <p:nvPr/>
          </p:nvSpPr>
          <p:spPr bwMode="auto">
            <a:xfrm>
              <a:off x="-1927463" y="5650584"/>
              <a:ext cx="1905174" cy="247486"/>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0C0"/>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9" name="Straight Connector 38">
              <a:extLst>
                <a:ext uri="{FF2B5EF4-FFF2-40B4-BE49-F238E27FC236}">
                  <a16:creationId xmlns:a16="http://schemas.microsoft.com/office/drawing/2014/main" id="{134E9063-48D0-4971-A54E-347B3C129803}"/>
                </a:ext>
              </a:extLst>
            </p:cNvPr>
            <p:cNvCxnSpPr>
              <a:cxnSpLocks/>
            </p:cNvCxnSpPr>
            <p:nvPr/>
          </p:nvCxnSpPr>
          <p:spPr>
            <a:xfrm flipV="1">
              <a:off x="-974875" y="5651503"/>
              <a:ext cx="0" cy="246567"/>
            </a:xfrm>
            <a:prstGeom prst="line">
              <a:avLst/>
            </a:prstGeom>
            <a:noFill/>
            <a:ln w="19050" cap="flat" cmpd="sng" algn="ctr">
              <a:solidFill>
                <a:srgbClr val="0070C0"/>
              </a:solidFill>
              <a:prstDash val="solid"/>
              <a:miter lim="800000"/>
            </a:ln>
            <a:effectLst/>
          </p:spPr>
        </p:cxnSp>
      </p:grpSp>
      <p:grpSp>
        <p:nvGrpSpPr>
          <p:cNvPr id="32" name="Group 31">
            <a:extLst>
              <a:ext uri="{FF2B5EF4-FFF2-40B4-BE49-F238E27FC236}">
                <a16:creationId xmlns:a16="http://schemas.microsoft.com/office/drawing/2014/main" id="{6FDB7B87-04D2-44BA-8994-77F2677264D6}"/>
              </a:ext>
            </a:extLst>
          </p:cNvPr>
          <p:cNvGrpSpPr/>
          <p:nvPr/>
        </p:nvGrpSpPr>
        <p:grpSpPr>
          <a:xfrm flipV="1">
            <a:off x="2872740" y="4811891"/>
            <a:ext cx="6408420" cy="207149"/>
            <a:chOff x="-1927463" y="5650584"/>
            <a:chExt cx="1905174" cy="247486"/>
          </a:xfrm>
        </p:grpSpPr>
        <p:sp>
          <p:nvSpPr>
            <p:cNvPr id="36" name="Rectangle 11">
              <a:extLst>
                <a:ext uri="{FF2B5EF4-FFF2-40B4-BE49-F238E27FC236}">
                  <a16:creationId xmlns:a16="http://schemas.microsoft.com/office/drawing/2014/main" id="{5D2BE3C7-4B7A-4D44-9F15-D7C190AF0E91}"/>
                </a:ext>
              </a:extLst>
            </p:cNvPr>
            <p:cNvSpPr/>
            <p:nvPr/>
          </p:nvSpPr>
          <p:spPr bwMode="auto">
            <a:xfrm>
              <a:off x="-1927463" y="5650584"/>
              <a:ext cx="1905174" cy="247486"/>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0C0"/>
              </a:solidFill>
              <a:prstDash val="solid"/>
              <a:miter lim="800000"/>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B8A7B2D5-AF48-4B23-89DD-1C616D80D77E}"/>
                </a:ext>
              </a:extLst>
            </p:cNvPr>
            <p:cNvCxnSpPr>
              <a:cxnSpLocks/>
            </p:cNvCxnSpPr>
            <p:nvPr/>
          </p:nvCxnSpPr>
          <p:spPr>
            <a:xfrm flipV="1">
              <a:off x="-974875" y="5651503"/>
              <a:ext cx="0" cy="246567"/>
            </a:xfrm>
            <a:prstGeom prst="line">
              <a:avLst/>
            </a:prstGeom>
            <a:noFill/>
            <a:ln w="19050" cap="flat" cmpd="sng" algn="ctr">
              <a:solidFill>
                <a:srgbClr val="0070C0"/>
              </a:solidFill>
              <a:prstDash val="solid"/>
              <a:miter lim="800000"/>
            </a:ln>
            <a:effectLst/>
          </p:spPr>
        </p:cxnSp>
      </p:grpSp>
      <p:sp>
        <p:nvSpPr>
          <p:cNvPr id="33" name="Rectangle 32">
            <a:extLst>
              <a:ext uri="{FF2B5EF4-FFF2-40B4-BE49-F238E27FC236}">
                <a16:creationId xmlns:a16="http://schemas.microsoft.com/office/drawing/2014/main" id="{930C83A1-39B2-40B8-92B6-AFA28943DD52}"/>
              </a:ext>
            </a:extLst>
          </p:cNvPr>
          <p:cNvSpPr/>
          <p:nvPr/>
        </p:nvSpPr>
        <p:spPr bwMode="auto">
          <a:xfrm>
            <a:off x="1667510" y="3352800"/>
            <a:ext cx="2469849" cy="1447800"/>
          </a:xfrm>
          <a:prstGeom prst="rect">
            <a:avLst/>
          </a:prstGeom>
          <a:solidFill>
            <a:srgbClr val="00B0F0"/>
          </a:solidFill>
          <a:ln w="15875" cap="flat" cmpd="sng" algn="ctr">
            <a:solidFill>
              <a:srgbClr val="0070C0"/>
            </a:solidFill>
            <a:prstDash val="solid"/>
            <a:miter lim="800000"/>
            <a:headEnd type="none" w="med" len="med"/>
            <a:tailEnd type="none" w="med" len="med"/>
          </a:ln>
          <a:effectLst/>
        </p:spPr>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WAN</a:t>
            </a:r>
            <a:b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core routers</a:t>
            </a:r>
          </a:p>
        </p:txBody>
      </p:sp>
      <p:sp>
        <p:nvSpPr>
          <p:cNvPr id="34" name="Rectangle 33">
            <a:extLst>
              <a:ext uri="{FF2B5EF4-FFF2-40B4-BE49-F238E27FC236}">
                <a16:creationId xmlns:a16="http://schemas.microsoft.com/office/drawing/2014/main" id="{986B0A4B-32D9-4654-8AA4-11D1527C053C}"/>
              </a:ext>
            </a:extLst>
          </p:cNvPr>
          <p:cNvSpPr/>
          <p:nvPr/>
        </p:nvSpPr>
        <p:spPr bwMode="auto">
          <a:xfrm>
            <a:off x="4856631" y="3352800"/>
            <a:ext cx="2469849" cy="1447800"/>
          </a:xfrm>
          <a:prstGeom prst="rect">
            <a:avLst/>
          </a:prstGeom>
          <a:solidFill>
            <a:srgbClr val="0070C0">
              <a:alpha val="50000"/>
            </a:srgb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Azure</a:t>
            </a:r>
            <a:b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ExpressRoute</a:t>
            </a:r>
          </a:p>
        </p:txBody>
      </p:sp>
      <p:sp>
        <p:nvSpPr>
          <p:cNvPr id="35" name="Rectangle 34">
            <a:extLst>
              <a:ext uri="{FF2B5EF4-FFF2-40B4-BE49-F238E27FC236}">
                <a16:creationId xmlns:a16="http://schemas.microsoft.com/office/drawing/2014/main" id="{A6844235-BA91-46B8-A638-5DF7DD19FD77}"/>
              </a:ext>
            </a:extLst>
          </p:cNvPr>
          <p:cNvSpPr/>
          <p:nvPr/>
        </p:nvSpPr>
        <p:spPr bwMode="auto">
          <a:xfrm>
            <a:off x="8045751" y="3352800"/>
            <a:ext cx="2469849" cy="1447800"/>
          </a:xfrm>
          <a:prstGeom prst="rect">
            <a:avLst/>
          </a:prstGeom>
          <a:solidFill>
            <a:srgbClr val="000000">
              <a:lumMod val="50000"/>
              <a:lumOff val="50000"/>
            </a:srgbClr>
          </a:solidFill>
          <a:ln w="1587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91440" tIns="182880" rIns="9144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Azure Front Door</a:t>
            </a:r>
            <a:b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and CDN</a:t>
            </a:r>
          </a:p>
        </p:txBody>
      </p:sp>
    </p:spTree>
    <p:extLst>
      <p:ext uri="{BB962C8B-B14F-4D97-AF65-F5344CB8AC3E}">
        <p14:creationId xmlns:p14="http://schemas.microsoft.com/office/powerpoint/2010/main" val="205408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760A-2BA2-D448-9BB3-357D6A0FA33C}"/>
              </a:ext>
            </a:extLst>
          </p:cNvPr>
          <p:cNvSpPr>
            <a:spLocks noGrp="1"/>
          </p:cNvSpPr>
          <p:nvPr>
            <p:ph type="title"/>
          </p:nvPr>
        </p:nvSpPr>
        <p:spPr/>
        <p:txBody>
          <a:bodyPr/>
          <a:lstStyle/>
          <a:p>
            <a:r>
              <a:rPr lang="en-US">
                <a:cs typeface="Segoe UI"/>
              </a:rPr>
              <a:t>Virtual Network to Virtual Network (VNet Peering)</a:t>
            </a:r>
          </a:p>
        </p:txBody>
      </p:sp>
      <p:sp>
        <p:nvSpPr>
          <p:cNvPr id="3" name="Text Placeholder 2">
            <a:extLst>
              <a:ext uri="{FF2B5EF4-FFF2-40B4-BE49-F238E27FC236}">
                <a16:creationId xmlns:a16="http://schemas.microsoft.com/office/drawing/2014/main" id="{DC301B70-7705-0C45-BD43-601668D7B67B}"/>
              </a:ext>
            </a:extLst>
          </p:cNvPr>
          <p:cNvSpPr>
            <a:spLocks noGrp="1"/>
          </p:cNvSpPr>
          <p:nvPr>
            <p:ph type="body" sz="quarter" idx="4294967295"/>
          </p:nvPr>
        </p:nvSpPr>
        <p:spPr>
          <a:xfrm>
            <a:off x="588263" y="1495425"/>
            <a:ext cx="5200805" cy="4690515"/>
          </a:xfrm>
        </p:spPr>
        <p:txBody>
          <a:bodyPr/>
          <a:lstStyle/>
          <a:p>
            <a:pPr marL="0" indent="0">
              <a:lnSpc>
                <a:spcPct val="150000"/>
              </a:lnSpc>
              <a:buNone/>
            </a:pPr>
            <a:r>
              <a:rPr lang="en-US" sz="1800" dirty="0"/>
              <a:t>Virtual network peering enables you to seamlessly connect two </a:t>
            </a:r>
            <a:r>
              <a:rPr lang="en-US" sz="1800" dirty="0">
                <a:solidFill>
                  <a:srgbClr val="50E6FF"/>
                </a:solidFill>
              </a:rPr>
              <a:t>Azure virtual networks</a:t>
            </a:r>
            <a:r>
              <a:rPr lang="en-US" sz="1800" dirty="0"/>
              <a:t>. Once peered, the virtual networks appear as one, for connectivity purposes</a:t>
            </a:r>
          </a:p>
          <a:p>
            <a:pPr marL="542925" lvl="2" indent="-342900">
              <a:lnSpc>
                <a:spcPct val="150000"/>
              </a:lnSpc>
              <a:buFont typeface="Wingdings" panose="05000000000000000000" pitchFamily="2" charset="2"/>
              <a:buChar char="§"/>
            </a:pPr>
            <a:r>
              <a:rPr lang="en-US" dirty="0" err="1"/>
              <a:t>VNet</a:t>
            </a:r>
            <a:r>
              <a:rPr lang="en-US" dirty="0"/>
              <a:t> peering</a:t>
            </a:r>
          </a:p>
          <a:p>
            <a:pPr marL="728663" lvl="3" indent="-342900">
              <a:lnSpc>
                <a:spcPct val="150000"/>
              </a:lnSpc>
              <a:buFont typeface="Wingdings" panose="05000000000000000000" pitchFamily="2" charset="2"/>
              <a:buChar char="§"/>
            </a:pPr>
            <a:r>
              <a:rPr lang="en-US" dirty="0"/>
              <a:t>connecting </a:t>
            </a:r>
            <a:r>
              <a:rPr lang="en-US" dirty="0" err="1"/>
              <a:t>VNets</a:t>
            </a:r>
            <a:r>
              <a:rPr lang="en-US" dirty="0"/>
              <a:t> within the same Azure region</a:t>
            </a:r>
          </a:p>
          <a:p>
            <a:pPr marL="542925" lvl="2" indent="-342900">
              <a:lnSpc>
                <a:spcPct val="150000"/>
              </a:lnSpc>
              <a:buFont typeface="Wingdings" panose="05000000000000000000" pitchFamily="2" charset="2"/>
              <a:buChar char="§"/>
            </a:pPr>
            <a:r>
              <a:rPr lang="en-US" dirty="0"/>
              <a:t>Global </a:t>
            </a:r>
            <a:r>
              <a:rPr lang="en-US" dirty="0" err="1"/>
              <a:t>VNet</a:t>
            </a:r>
            <a:r>
              <a:rPr lang="en-US" dirty="0"/>
              <a:t> peering</a:t>
            </a:r>
          </a:p>
          <a:p>
            <a:pPr marL="728663" lvl="3" indent="-342900">
              <a:lnSpc>
                <a:spcPct val="150000"/>
              </a:lnSpc>
              <a:buFont typeface="Wingdings" panose="05000000000000000000" pitchFamily="2" charset="2"/>
              <a:buChar char="§"/>
            </a:pPr>
            <a:r>
              <a:rPr lang="en-US" dirty="0"/>
              <a:t>connecting </a:t>
            </a:r>
            <a:r>
              <a:rPr lang="en-US" dirty="0" err="1"/>
              <a:t>VNets</a:t>
            </a:r>
            <a:r>
              <a:rPr lang="en-US" dirty="0"/>
              <a:t> across Azure regions</a:t>
            </a:r>
          </a:p>
          <a:p>
            <a:pPr marL="0" indent="0">
              <a:lnSpc>
                <a:spcPct val="150000"/>
              </a:lnSpc>
              <a:buNone/>
            </a:pPr>
            <a:r>
              <a:rPr lang="en-US" sz="1800" dirty="0"/>
              <a:t>After virtual networks are peered, resources in either virtual network can directly connect with resources in the peered virtual network</a:t>
            </a:r>
          </a:p>
          <a:p>
            <a:endParaRPr lang="en-US" dirty="0"/>
          </a:p>
        </p:txBody>
      </p:sp>
      <p:pic>
        <p:nvPicPr>
          <p:cNvPr id="5" name="Picture 4" descr="A VNET pairing diagram ">
            <a:extLst>
              <a:ext uri="{FF2B5EF4-FFF2-40B4-BE49-F238E27FC236}">
                <a16:creationId xmlns:a16="http://schemas.microsoft.com/office/drawing/2014/main" id="{40BC3604-2801-E941-A458-B8045922F373}"/>
              </a:ext>
            </a:extLst>
          </p:cNvPr>
          <p:cNvPicPr>
            <a:picLocks noChangeAspect="1"/>
          </p:cNvPicPr>
          <p:nvPr/>
        </p:nvPicPr>
        <p:blipFill rotWithShape="1">
          <a:blip r:embed="rId3"/>
          <a:srcRect r="11961"/>
          <a:stretch/>
        </p:blipFill>
        <p:spPr>
          <a:xfrm>
            <a:off x="6096000" y="1632728"/>
            <a:ext cx="5964195" cy="3793712"/>
          </a:xfrm>
          <a:prstGeom prst="rect">
            <a:avLst/>
          </a:prstGeom>
          <a:solidFill>
            <a:schemeClr val="bg2"/>
          </a:solidFill>
        </p:spPr>
      </p:pic>
    </p:spTree>
    <p:extLst>
      <p:ext uri="{BB962C8B-B14F-4D97-AF65-F5344CB8AC3E}">
        <p14:creationId xmlns:p14="http://schemas.microsoft.com/office/powerpoint/2010/main" val="8425742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6">
            <a:extLst>
              <a:ext uri="{FF2B5EF4-FFF2-40B4-BE49-F238E27FC236}">
                <a16:creationId xmlns:a16="http://schemas.microsoft.com/office/drawing/2014/main" id="{D69E895C-9800-7D41-8E0A-84CA98C0444E}"/>
              </a:ext>
            </a:extLst>
          </p:cNvPr>
          <p:cNvSpPr>
            <a:spLocks noGrp="1"/>
          </p:cNvSpPr>
          <p:nvPr>
            <p:ph type="title"/>
          </p:nvPr>
        </p:nvSpPr>
        <p:spPr>
          <a:xfrm>
            <a:off x="588263" y="457200"/>
            <a:ext cx="11018520" cy="861774"/>
          </a:xfrm>
        </p:spPr>
        <p:txBody>
          <a:bodyPr/>
          <a:lstStyle/>
          <a:p>
            <a:r>
              <a:rPr lang="en-US"/>
              <a:t>Azure Virtual WAN</a:t>
            </a:r>
            <a:br>
              <a:rPr lang="en-US"/>
            </a:br>
            <a:endParaRPr lang="en-US" sz="2400" b="0"/>
          </a:p>
        </p:txBody>
      </p:sp>
      <p:sp>
        <p:nvSpPr>
          <p:cNvPr id="3" name="TextBox 2">
            <a:extLst>
              <a:ext uri="{FF2B5EF4-FFF2-40B4-BE49-F238E27FC236}">
                <a16:creationId xmlns:a16="http://schemas.microsoft.com/office/drawing/2014/main" id="{E1354A55-5181-7A45-80B1-27494580788C}"/>
              </a:ext>
            </a:extLst>
          </p:cNvPr>
          <p:cNvSpPr txBox="1"/>
          <p:nvPr/>
        </p:nvSpPr>
        <p:spPr>
          <a:xfrm>
            <a:off x="591031" y="1458205"/>
            <a:ext cx="4972104" cy="50475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solidFill>
                  <a:srgbClr val="50E6FF"/>
                </a:solidFill>
                <a:ea typeface="+mj-ea"/>
                <a:cs typeface="Segoe UI Semibold" panose="020B0502040204020203" pitchFamily="34" charset="0"/>
              </a:rPr>
              <a:t>Key Scenarios</a:t>
            </a:r>
          </a:p>
          <a:p>
            <a:pPr marL="285750" indent="-285750">
              <a:spcBef>
                <a:spcPts val="1200"/>
              </a:spcBef>
              <a:spcAft>
                <a:spcPts val="600"/>
              </a:spcAft>
              <a:buFont typeface="Wingdings" panose="05000000000000000000" pitchFamily="2" charset="2"/>
              <a:buChar char="§"/>
              <a:defRPr/>
            </a:pPr>
            <a:r>
              <a:rPr lang="en-US">
                <a:latin typeface="+mj-lt"/>
              </a:rPr>
              <a:t>Managed Hub-and-Spoke Architecture </a:t>
            </a:r>
          </a:p>
          <a:p>
            <a:pPr marL="365760" lvl="2" indent="-91440" defTabSz="932742">
              <a:spcBef>
                <a:spcPct val="20000"/>
              </a:spcBef>
              <a:buSzPct val="90000"/>
              <a:buFont typeface="Wingdings" panose="05000000000000000000" pitchFamily="2" charset="2"/>
              <a:buChar char=""/>
              <a:defRPr/>
            </a:pPr>
            <a:r>
              <a:rPr lang="en-US" sz="1600">
                <a:solidFill>
                  <a:schemeClr val="tx1">
                    <a:lumMod val="65000"/>
                    <a:lumOff val="35000"/>
                  </a:schemeClr>
                </a:solidFill>
              </a:rPr>
              <a:t>Public (VPN) and Private (ExpressRoute) Connectivity</a:t>
            </a:r>
            <a:endParaRPr lang="en-US">
              <a:latin typeface="+mj-lt"/>
            </a:endParaRPr>
          </a:p>
          <a:p>
            <a:pPr marL="285750" indent="-285750">
              <a:spcBef>
                <a:spcPts val="1200"/>
              </a:spcBef>
              <a:spcAft>
                <a:spcPts val="600"/>
              </a:spcAft>
              <a:buFont typeface="Wingdings" panose="05000000000000000000" pitchFamily="2" charset="2"/>
              <a:buChar char="§"/>
              <a:defRPr/>
            </a:pPr>
            <a:r>
              <a:rPr lang="en-US">
                <a:latin typeface="+mj-lt"/>
              </a:rPr>
              <a:t>Global Scale</a:t>
            </a:r>
          </a:p>
          <a:p>
            <a:pPr marL="365760" lvl="2" indent="-91440" defTabSz="932742">
              <a:spcBef>
                <a:spcPct val="20000"/>
              </a:spcBef>
              <a:buSzPct val="90000"/>
              <a:buFont typeface="Wingdings" panose="05000000000000000000" pitchFamily="2" charset="2"/>
              <a:buChar char=""/>
              <a:defRPr/>
            </a:pPr>
            <a:r>
              <a:rPr lang="en-US" sz="1600">
                <a:solidFill>
                  <a:schemeClr val="tx1">
                    <a:lumMod val="65000"/>
                    <a:lumOff val="35000"/>
                  </a:schemeClr>
                </a:solidFill>
              </a:rPr>
              <a:t>20 Gbps S2S VPN + 20 Gbps ER + 20 Gbps User VPN (P2S) </a:t>
            </a:r>
          </a:p>
          <a:p>
            <a:pPr marL="365760" lvl="2" indent="-91440" defTabSz="932742">
              <a:spcBef>
                <a:spcPct val="20000"/>
              </a:spcBef>
              <a:buSzPct val="90000"/>
              <a:buFont typeface="Wingdings" panose="05000000000000000000" pitchFamily="2" charset="2"/>
              <a:buChar char=""/>
              <a:defRPr/>
            </a:pPr>
            <a:r>
              <a:rPr lang="en-US" sz="1600">
                <a:solidFill>
                  <a:schemeClr val="tx1">
                    <a:lumMod val="65000"/>
                    <a:lumOff val="35000"/>
                  </a:schemeClr>
                </a:solidFill>
              </a:rPr>
              <a:t>10K Users per hub</a:t>
            </a:r>
          </a:p>
          <a:p>
            <a:pPr marL="365760" lvl="2" indent="-91440" defTabSz="932742">
              <a:spcBef>
                <a:spcPct val="20000"/>
              </a:spcBef>
              <a:buSzPct val="90000"/>
              <a:buFont typeface="Wingdings" panose="05000000000000000000" pitchFamily="2" charset="2"/>
              <a:buChar char=""/>
              <a:defRPr/>
            </a:pPr>
            <a:r>
              <a:rPr lang="en-US" sz="1600">
                <a:solidFill>
                  <a:schemeClr val="tx1">
                    <a:lumMod val="65000"/>
                    <a:lumOff val="35000"/>
                  </a:schemeClr>
                </a:solidFill>
              </a:rPr>
              <a:t>1000 sites per hub</a:t>
            </a:r>
            <a:endParaRPr lang="en-US">
              <a:latin typeface="+mj-lt"/>
            </a:endParaRPr>
          </a:p>
          <a:p>
            <a:pPr marL="285750" indent="-285750">
              <a:spcBef>
                <a:spcPts val="1200"/>
              </a:spcBef>
              <a:spcAft>
                <a:spcPts val="600"/>
              </a:spcAft>
              <a:buFont typeface="Wingdings" panose="05000000000000000000" pitchFamily="2" charset="2"/>
              <a:buChar char="§"/>
              <a:defRPr/>
            </a:pPr>
            <a:r>
              <a:rPr lang="en-US">
                <a:latin typeface="+mj-lt"/>
              </a:rPr>
              <a:t>Transit Routing</a:t>
            </a:r>
          </a:p>
          <a:p>
            <a:pPr marL="285750" indent="-285750">
              <a:spcBef>
                <a:spcPts val="1200"/>
              </a:spcBef>
              <a:spcAft>
                <a:spcPts val="600"/>
              </a:spcAft>
              <a:buFont typeface="Wingdings" panose="05000000000000000000" pitchFamily="2" charset="2"/>
              <a:buChar char="§"/>
              <a:defRPr/>
            </a:pPr>
            <a:r>
              <a:rPr lang="en-US">
                <a:latin typeface="+mj-lt"/>
              </a:rPr>
              <a:t>Cloud Network Orchestration</a:t>
            </a:r>
          </a:p>
          <a:p>
            <a:pPr marL="365760" lvl="2" indent="-91440" defTabSz="932742">
              <a:spcBef>
                <a:spcPct val="20000"/>
              </a:spcBef>
              <a:buSzPct val="90000"/>
              <a:buFont typeface="Wingdings" panose="05000000000000000000" pitchFamily="2" charset="2"/>
              <a:buChar char=""/>
              <a:defRPr/>
            </a:pPr>
            <a:r>
              <a:rPr lang="en-US" sz="1600">
                <a:solidFill>
                  <a:schemeClr val="tx1">
                    <a:lumMod val="65000"/>
                    <a:lumOff val="35000"/>
                  </a:schemeClr>
                </a:solidFill>
              </a:rPr>
              <a:t>Automated large-scale branch/SDWAN CPE  connectivity</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800">
              <a:solidFill>
                <a:srgbClr val="50E6FF"/>
              </a:solidFill>
              <a:ea typeface="+mj-ea"/>
              <a:cs typeface="Segoe UI Semibold" panose="020B0502040204020203" pitchFamily="34" charset="0"/>
            </a:endParaRPr>
          </a:p>
        </p:txBody>
      </p:sp>
      <p:sp>
        <p:nvSpPr>
          <p:cNvPr id="7" name="Rectangle 6">
            <a:extLst>
              <a:ext uri="{FF2B5EF4-FFF2-40B4-BE49-F238E27FC236}">
                <a16:creationId xmlns:a16="http://schemas.microsoft.com/office/drawing/2014/main" id="{B8B3A836-69BE-4FC1-B264-2425E03A03A9}"/>
              </a:ext>
            </a:extLst>
          </p:cNvPr>
          <p:cNvSpPr/>
          <p:nvPr/>
        </p:nvSpPr>
        <p:spPr bwMode="auto">
          <a:xfrm>
            <a:off x="5841223" y="1318974"/>
            <a:ext cx="5759746" cy="496633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EBDF3FD1-E25E-4BD5-AD00-8666549211D1}"/>
              </a:ext>
            </a:extLst>
          </p:cNvPr>
          <p:cNvCxnSpPr>
            <a:cxnSpLocks/>
          </p:cNvCxnSpPr>
          <p:nvPr/>
        </p:nvCxnSpPr>
        <p:spPr>
          <a:xfrm>
            <a:off x="7914723" y="2626283"/>
            <a:ext cx="844851" cy="129176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8F2AFAD-E0C1-4A3F-B56E-B9E6FDD2F329}"/>
              </a:ext>
            </a:extLst>
          </p:cNvPr>
          <p:cNvCxnSpPr>
            <a:cxnSpLocks/>
          </p:cNvCxnSpPr>
          <p:nvPr/>
        </p:nvCxnSpPr>
        <p:spPr>
          <a:xfrm>
            <a:off x="7010191" y="3278194"/>
            <a:ext cx="1679912" cy="787026"/>
          </a:xfrm>
          <a:prstGeom prst="straightConnector1">
            <a:avLst/>
          </a:prstGeom>
          <a:ln w="57150">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2F149C-FC5A-401A-92BC-63E7517133A2}"/>
              </a:ext>
            </a:extLst>
          </p:cNvPr>
          <p:cNvCxnSpPr>
            <a:cxnSpLocks/>
          </p:cNvCxnSpPr>
          <p:nvPr/>
        </p:nvCxnSpPr>
        <p:spPr>
          <a:xfrm>
            <a:off x="8770243" y="2917508"/>
            <a:ext cx="303817" cy="787891"/>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349CC31-CF45-4968-A111-DE2FBC7762F4}"/>
              </a:ext>
            </a:extLst>
          </p:cNvPr>
          <p:cNvCxnSpPr>
            <a:cxnSpLocks/>
          </p:cNvCxnSpPr>
          <p:nvPr/>
        </p:nvCxnSpPr>
        <p:spPr>
          <a:xfrm>
            <a:off x="9765535" y="2667755"/>
            <a:ext cx="0" cy="733052"/>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E788F2-714C-4ED3-AE55-FC91CBB80496}"/>
              </a:ext>
            </a:extLst>
          </p:cNvPr>
          <p:cNvCxnSpPr>
            <a:cxnSpLocks/>
          </p:cNvCxnSpPr>
          <p:nvPr/>
        </p:nvCxnSpPr>
        <p:spPr>
          <a:xfrm flipV="1">
            <a:off x="10560444" y="3584350"/>
            <a:ext cx="687592" cy="416594"/>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88F71D-5844-4826-B8EE-5BE3F1CB9B90}"/>
              </a:ext>
            </a:extLst>
          </p:cNvPr>
          <p:cNvCxnSpPr>
            <a:cxnSpLocks/>
          </p:cNvCxnSpPr>
          <p:nvPr/>
        </p:nvCxnSpPr>
        <p:spPr>
          <a:xfrm flipV="1">
            <a:off x="10014795" y="3019984"/>
            <a:ext cx="746032" cy="516420"/>
          </a:xfrm>
          <a:prstGeom prst="straightConnector1">
            <a:avLst/>
          </a:prstGeom>
          <a:ln w="28575" cmpd="sng">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loud">
            <a:extLst>
              <a:ext uri="{FF2B5EF4-FFF2-40B4-BE49-F238E27FC236}">
                <a16:creationId xmlns:a16="http://schemas.microsoft.com/office/drawing/2014/main" id="{EBE87209-9D31-40A2-8C30-F6F9696291E0}"/>
              </a:ext>
            </a:extLst>
          </p:cNvPr>
          <p:cNvSpPr>
            <a:spLocks noChangeAspect="1"/>
          </p:cNvSpPr>
          <p:nvPr/>
        </p:nvSpPr>
        <p:spPr bwMode="auto">
          <a:xfrm>
            <a:off x="9416817" y="2397918"/>
            <a:ext cx="697434" cy="3990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VNet</a:t>
            </a:r>
          </a:p>
        </p:txBody>
      </p:sp>
      <p:sp>
        <p:nvSpPr>
          <p:cNvPr id="15" name="cloud">
            <a:extLst>
              <a:ext uri="{FF2B5EF4-FFF2-40B4-BE49-F238E27FC236}">
                <a16:creationId xmlns:a16="http://schemas.microsoft.com/office/drawing/2014/main" id="{AE724D4B-982A-4053-AEB6-00A47E877E3C}"/>
              </a:ext>
            </a:extLst>
          </p:cNvPr>
          <p:cNvSpPr>
            <a:spLocks noChangeAspect="1"/>
          </p:cNvSpPr>
          <p:nvPr/>
        </p:nvSpPr>
        <p:spPr bwMode="auto">
          <a:xfrm>
            <a:off x="8341161" y="3196018"/>
            <a:ext cx="2496951" cy="142865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solidFill>
          <a:ln w="15875" cap="sq">
            <a:solidFill>
              <a:schemeClr val="accent2">
                <a:lumMod val="50000"/>
                <a:lumOff val="50000"/>
              </a:schemeClr>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182880"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1A1A1A"/>
                  </a:gs>
                  <a:gs pos="100000">
                    <a:srgbClr val="1A1A1A"/>
                  </a:gs>
                </a:gsLst>
              </a:gradFill>
              <a:effectLst/>
              <a:uLnTx/>
              <a:uFillTx/>
              <a:latin typeface="Segoe UI"/>
              <a:ea typeface="+mn-ea"/>
              <a:cs typeface="+mn-cs"/>
            </a:endParaRPr>
          </a:p>
        </p:txBody>
      </p:sp>
      <p:sp>
        <p:nvSpPr>
          <p:cNvPr id="16" name="cloud">
            <a:extLst>
              <a:ext uri="{FF2B5EF4-FFF2-40B4-BE49-F238E27FC236}">
                <a16:creationId xmlns:a16="http://schemas.microsoft.com/office/drawing/2014/main" id="{4302BBFB-8D90-4F64-AF89-08559DE15806}"/>
              </a:ext>
            </a:extLst>
          </p:cNvPr>
          <p:cNvSpPr>
            <a:spLocks noChangeAspect="1"/>
          </p:cNvSpPr>
          <p:nvPr/>
        </p:nvSpPr>
        <p:spPr bwMode="auto">
          <a:xfrm>
            <a:off x="8402089" y="2665604"/>
            <a:ext cx="697434" cy="3990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VNet</a:t>
            </a:r>
          </a:p>
        </p:txBody>
      </p:sp>
      <p:sp>
        <p:nvSpPr>
          <p:cNvPr id="17" name="cloud">
            <a:extLst>
              <a:ext uri="{FF2B5EF4-FFF2-40B4-BE49-F238E27FC236}">
                <a16:creationId xmlns:a16="http://schemas.microsoft.com/office/drawing/2014/main" id="{3A6799F1-934E-4EA8-B0C5-B084724FE0F0}"/>
              </a:ext>
            </a:extLst>
          </p:cNvPr>
          <p:cNvSpPr>
            <a:spLocks noChangeAspect="1"/>
          </p:cNvSpPr>
          <p:nvPr/>
        </p:nvSpPr>
        <p:spPr bwMode="auto">
          <a:xfrm>
            <a:off x="10412110" y="2842469"/>
            <a:ext cx="697434" cy="3990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VNet</a:t>
            </a:r>
          </a:p>
        </p:txBody>
      </p:sp>
      <p:sp>
        <p:nvSpPr>
          <p:cNvPr id="18" name="cloud">
            <a:extLst>
              <a:ext uri="{FF2B5EF4-FFF2-40B4-BE49-F238E27FC236}">
                <a16:creationId xmlns:a16="http://schemas.microsoft.com/office/drawing/2014/main" id="{3CF1C541-E9E0-4B90-BE2B-6973BFECF227}"/>
              </a:ext>
            </a:extLst>
          </p:cNvPr>
          <p:cNvSpPr>
            <a:spLocks noChangeAspect="1"/>
          </p:cNvSpPr>
          <p:nvPr/>
        </p:nvSpPr>
        <p:spPr bwMode="auto">
          <a:xfrm>
            <a:off x="10882606" y="3403101"/>
            <a:ext cx="697434" cy="3990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no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VNet</a:t>
            </a:r>
          </a:p>
        </p:txBody>
      </p:sp>
      <p:cxnSp>
        <p:nvCxnSpPr>
          <p:cNvPr id="19" name="Connector: Elbow 18">
            <a:extLst>
              <a:ext uri="{FF2B5EF4-FFF2-40B4-BE49-F238E27FC236}">
                <a16:creationId xmlns:a16="http://schemas.microsoft.com/office/drawing/2014/main" id="{09078B84-D3F0-4548-86EE-761A14D298B9}"/>
              </a:ext>
            </a:extLst>
          </p:cNvPr>
          <p:cNvCxnSpPr>
            <a:cxnSpLocks/>
            <a:endCxn id="15" idx="4"/>
          </p:cNvCxnSpPr>
          <p:nvPr/>
        </p:nvCxnSpPr>
        <p:spPr>
          <a:xfrm rot="5400000" flipH="1" flipV="1">
            <a:off x="8608108" y="4782111"/>
            <a:ext cx="514734" cy="199848"/>
          </a:xfrm>
          <a:prstGeom prst="bentConnector4">
            <a:avLst>
              <a:gd name="adj1" fmla="val 50000"/>
              <a:gd name="adj2" fmla="val 214387"/>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6D1E39B0-A398-4093-B99E-9C61E4F1286F}"/>
              </a:ext>
            </a:extLst>
          </p:cNvPr>
          <p:cNvCxnSpPr>
            <a:cxnSpLocks/>
            <a:endCxn id="15" idx="1"/>
          </p:cNvCxnSpPr>
          <p:nvPr/>
        </p:nvCxnSpPr>
        <p:spPr>
          <a:xfrm flipV="1">
            <a:off x="9850135" y="4624668"/>
            <a:ext cx="530687" cy="514733"/>
          </a:xfrm>
          <a:prstGeom prst="bentConnector3">
            <a:avLst>
              <a:gd name="adj1" fmla="val 229246"/>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C765425-D495-4F9B-808C-F851D891DBDF}"/>
              </a:ext>
            </a:extLst>
          </p:cNvPr>
          <p:cNvCxnSpPr>
            <a:cxnSpLocks/>
            <a:endCxn id="15" idx="11"/>
          </p:cNvCxnSpPr>
          <p:nvPr/>
        </p:nvCxnSpPr>
        <p:spPr>
          <a:xfrm rot="16200000" flipV="1">
            <a:off x="10411790" y="4616471"/>
            <a:ext cx="949253" cy="96607"/>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381">
            <a:extLst>
              <a:ext uri="{FF2B5EF4-FFF2-40B4-BE49-F238E27FC236}">
                <a16:creationId xmlns:a16="http://schemas.microsoft.com/office/drawing/2014/main" id="{844810D7-BDB6-4C30-B31B-B9C9C77C1706}"/>
              </a:ext>
            </a:extLst>
          </p:cNvPr>
          <p:cNvSpPr txBox="1"/>
          <p:nvPr/>
        </p:nvSpPr>
        <p:spPr>
          <a:xfrm>
            <a:off x="7726498" y="4540974"/>
            <a:ext cx="883747" cy="15234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Internet/S2S</a:t>
            </a:r>
          </a:p>
        </p:txBody>
      </p:sp>
      <p:cxnSp>
        <p:nvCxnSpPr>
          <p:cNvPr id="23" name="Connector: Elbow 22">
            <a:extLst>
              <a:ext uri="{FF2B5EF4-FFF2-40B4-BE49-F238E27FC236}">
                <a16:creationId xmlns:a16="http://schemas.microsoft.com/office/drawing/2014/main" id="{A42BFF1F-9D2A-41E4-B709-996456D1D846}"/>
              </a:ext>
            </a:extLst>
          </p:cNvPr>
          <p:cNvCxnSpPr>
            <a:cxnSpLocks/>
          </p:cNvCxnSpPr>
          <p:nvPr/>
        </p:nvCxnSpPr>
        <p:spPr>
          <a:xfrm rot="5400000" flipH="1" flipV="1">
            <a:off x="7812622" y="4374442"/>
            <a:ext cx="633307" cy="896611"/>
          </a:xfrm>
          <a:prstGeom prst="bentConnector2">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5D9A1E15-D13F-4D87-B4B1-85D5F4D98B0E}"/>
              </a:ext>
            </a:extLst>
          </p:cNvPr>
          <p:cNvGrpSpPr/>
          <p:nvPr/>
        </p:nvGrpSpPr>
        <p:grpSpPr>
          <a:xfrm>
            <a:off x="8618828" y="3255398"/>
            <a:ext cx="1941615" cy="1191389"/>
            <a:chOff x="7886317" y="1951943"/>
            <a:chExt cx="2407884" cy="1645189"/>
          </a:xfrm>
        </p:grpSpPr>
        <p:sp>
          <p:nvSpPr>
            <p:cNvPr id="293" name="TextBox 634">
              <a:extLst>
                <a:ext uri="{FF2B5EF4-FFF2-40B4-BE49-F238E27FC236}">
                  <a16:creationId xmlns:a16="http://schemas.microsoft.com/office/drawing/2014/main" id="{0C1DC926-45F1-4724-8741-CC1578CA4AB5}"/>
                </a:ext>
              </a:extLst>
            </p:cNvPr>
            <p:cNvSpPr txBox="1"/>
            <p:nvPr/>
          </p:nvSpPr>
          <p:spPr>
            <a:xfrm>
              <a:off x="7886317" y="3456033"/>
              <a:ext cx="765074" cy="1410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1</a:t>
              </a:r>
            </a:p>
          </p:txBody>
        </p:sp>
        <p:sp>
          <p:nvSpPr>
            <p:cNvPr id="294" name="TextBox 635">
              <a:extLst>
                <a:ext uri="{FF2B5EF4-FFF2-40B4-BE49-F238E27FC236}">
                  <a16:creationId xmlns:a16="http://schemas.microsoft.com/office/drawing/2014/main" id="{CA3DE86F-9B50-49D9-B078-77C832F5E289}"/>
                </a:ext>
              </a:extLst>
            </p:cNvPr>
            <p:cNvSpPr txBox="1"/>
            <p:nvPr/>
          </p:nvSpPr>
          <p:spPr>
            <a:xfrm>
              <a:off x="8852443" y="1951943"/>
              <a:ext cx="765074" cy="1410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2</a:t>
              </a:r>
            </a:p>
          </p:txBody>
        </p:sp>
        <p:sp>
          <p:nvSpPr>
            <p:cNvPr id="295" name="TextBox 636">
              <a:extLst>
                <a:ext uri="{FF2B5EF4-FFF2-40B4-BE49-F238E27FC236}">
                  <a16:creationId xmlns:a16="http://schemas.microsoft.com/office/drawing/2014/main" id="{D1CFD2FA-CA56-4268-BFC9-B08E8481F281}"/>
                </a:ext>
              </a:extLst>
            </p:cNvPr>
            <p:cNvSpPr txBox="1"/>
            <p:nvPr/>
          </p:nvSpPr>
          <p:spPr>
            <a:xfrm>
              <a:off x="9529127" y="3456033"/>
              <a:ext cx="765074" cy="1410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0078D4"/>
                      </a:gs>
                      <a:gs pos="30000">
                        <a:srgbClr val="0078D4"/>
                      </a:gs>
                    </a:gsLst>
                    <a:lin ang="5400000" scaled="0"/>
                  </a:gradFill>
                  <a:effectLst/>
                  <a:uLnTx/>
                  <a:uFillTx/>
                  <a:latin typeface="Segoe UI"/>
                  <a:ea typeface="+mn-ea"/>
                  <a:cs typeface="Segoe UI Semibold" panose="020B0702040204020203" pitchFamily="34" charset="0"/>
                </a:rPr>
                <a:t>Region 3</a:t>
              </a:r>
            </a:p>
          </p:txBody>
        </p:sp>
      </p:grpSp>
      <p:grpSp>
        <p:nvGrpSpPr>
          <p:cNvPr id="25" name="Group 24">
            <a:extLst>
              <a:ext uri="{FF2B5EF4-FFF2-40B4-BE49-F238E27FC236}">
                <a16:creationId xmlns:a16="http://schemas.microsoft.com/office/drawing/2014/main" id="{2E374EE4-DD9E-4E85-A2AE-7541896DB29D}"/>
              </a:ext>
            </a:extLst>
          </p:cNvPr>
          <p:cNvGrpSpPr/>
          <p:nvPr/>
        </p:nvGrpSpPr>
        <p:grpSpPr>
          <a:xfrm>
            <a:off x="5970329" y="2498791"/>
            <a:ext cx="1033906" cy="1122566"/>
            <a:chOff x="4898893" y="2369942"/>
            <a:chExt cx="1582562" cy="2175413"/>
          </a:xfrm>
        </p:grpSpPr>
        <p:sp>
          <p:nvSpPr>
            <p:cNvPr id="298" name="EMI_E731">
              <a:extLst>
                <a:ext uri="{FF2B5EF4-FFF2-40B4-BE49-F238E27FC236}">
                  <a16:creationId xmlns:a16="http://schemas.microsoft.com/office/drawing/2014/main" id="{D0C55AEA-76FD-4DA0-8C04-B9E89B98A19E}"/>
                </a:ext>
              </a:extLst>
            </p:cNvPr>
            <p:cNvSpPr>
              <a:spLocks noChangeAspect="1" noEditPoints="1"/>
            </p:cNvSpPr>
            <p:nvPr/>
          </p:nvSpPr>
          <p:spPr bwMode="auto">
            <a:xfrm>
              <a:off x="5316722" y="2369942"/>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EMI_E731">
              <a:extLst>
                <a:ext uri="{FF2B5EF4-FFF2-40B4-BE49-F238E27FC236}">
                  <a16:creationId xmlns:a16="http://schemas.microsoft.com/office/drawing/2014/main" id="{E69BFE57-D76D-4889-B60C-2FD2B9255EAC}"/>
                </a:ext>
              </a:extLst>
            </p:cNvPr>
            <p:cNvSpPr>
              <a:spLocks noChangeAspect="1" noEditPoints="1"/>
            </p:cNvSpPr>
            <p:nvPr/>
          </p:nvSpPr>
          <p:spPr bwMode="auto">
            <a:xfrm>
              <a:off x="5159364" y="2522351"/>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TextBox 632">
              <a:extLst>
                <a:ext uri="{FF2B5EF4-FFF2-40B4-BE49-F238E27FC236}">
                  <a16:creationId xmlns:a16="http://schemas.microsoft.com/office/drawing/2014/main" id="{AE7EDE7E-9878-41BB-B153-513590B0D637}"/>
                </a:ext>
              </a:extLst>
            </p:cNvPr>
            <p:cNvSpPr txBox="1"/>
            <p:nvPr/>
          </p:nvSpPr>
          <p:spPr>
            <a:xfrm>
              <a:off x="4898893" y="4250119"/>
              <a:ext cx="1582562" cy="29523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Datacenter</a:t>
              </a:r>
            </a:p>
          </p:txBody>
        </p:sp>
        <p:sp>
          <p:nvSpPr>
            <p:cNvPr id="301" name="EMI_E731">
              <a:extLst>
                <a:ext uri="{FF2B5EF4-FFF2-40B4-BE49-F238E27FC236}">
                  <a16:creationId xmlns:a16="http://schemas.microsoft.com/office/drawing/2014/main" id="{608D191A-37B1-4569-97CA-817B82CC18A3}"/>
                </a:ext>
              </a:extLst>
            </p:cNvPr>
            <p:cNvSpPr>
              <a:spLocks noChangeAspect="1" noEditPoints="1"/>
            </p:cNvSpPr>
            <p:nvPr/>
          </p:nvSpPr>
          <p:spPr bwMode="auto">
            <a:xfrm>
              <a:off x="5000834" y="2688610"/>
              <a:ext cx="1052584" cy="146779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2"/>
            </a:solidFill>
            <a:ln w="15875" cap="sq">
              <a:solidFill>
                <a:schemeClr val="tx1"/>
              </a:solidFill>
              <a:prstDash val="solid"/>
              <a:miter lim="800000"/>
              <a:headEnd/>
              <a:tailEnd/>
            </a:ln>
            <a:effectLst>
              <a:outerShdw blurRad="88900" dist="381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26" name="Picture 25">
            <a:extLst>
              <a:ext uri="{FF2B5EF4-FFF2-40B4-BE49-F238E27FC236}">
                <a16:creationId xmlns:a16="http://schemas.microsoft.com/office/drawing/2014/main" id="{787D3C72-C220-4836-9A76-82AA98950A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1183" y="3451759"/>
            <a:ext cx="315630" cy="265181"/>
          </a:xfrm>
          <a:prstGeom prst="rect">
            <a:avLst/>
          </a:prstGeom>
        </p:spPr>
      </p:pic>
      <p:sp>
        <p:nvSpPr>
          <p:cNvPr id="27" name="Rectangle 26">
            <a:extLst>
              <a:ext uri="{FF2B5EF4-FFF2-40B4-BE49-F238E27FC236}">
                <a16:creationId xmlns:a16="http://schemas.microsoft.com/office/drawing/2014/main" id="{58B840C6-C62C-4231-B410-E089DF258C96}"/>
              </a:ext>
            </a:extLst>
          </p:cNvPr>
          <p:cNvSpPr/>
          <p:nvPr/>
        </p:nvSpPr>
        <p:spPr>
          <a:xfrm>
            <a:off x="7172295" y="2407751"/>
            <a:ext cx="745717" cy="24468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Corp HQ</a:t>
            </a:r>
          </a:p>
        </p:txBody>
      </p:sp>
      <p:pic>
        <p:nvPicPr>
          <p:cNvPr id="28" name="Picture 27">
            <a:extLst>
              <a:ext uri="{FF2B5EF4-FFF2-40B4-BE49-F238E27FC236}">
                <a16:creationId xmlns:a16="http://schemas.microsoft.com/office/drawing/2014/main" id="{EDE9A6E2-D392-4DC6-938E-3DE148CC96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3592" y="2731422"/>
            <a:ext cx="315630" cy="265181"/>
          </a:xfrm>
          <a:prstGeom prst="rect">
            <a:avLst/>
          </a:prstGeom>
        </p:spPr>
      </p:pic>
      <p:pic>
        <p:nvPicPr>
          <p:cNvPr id="29" name="Picture 28">
            <a:extLst>
              <a:ext uri="{FF2B5EF4-FFF2-40B4-BE49-F238E27FC236}">
                <a16:creationId xmlns:a16="http://schemas.microsoft.com/office/drawing/2014/main" id="{DAB86CD2-28AD-4B4E-9B63-EE16F86D6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72827" y="3917749"/>
            <a:ext cx="224378" cy="22618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050C96E4-3436-4A61-B18E-18C3B3FFF4C9}"/>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6221046" y="4265512"/>
            <a:ext cx="302222" cy="27141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E47A27F-CBB3-483E-8664-CB42B46708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571777" y="3920859"/>
            <a:ext cx="251852" cy="2261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256ACBBF-FCCA-44A8-A47A-9A6A0958F6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605321" y="4290186"/>
            <a:ext cx="247273" cy="22207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ctor: Elbow 32">
            <a:extLst>
              <a:ext uri="{FF2B5EF4-FFF2-40B4-BE49-F238E27FC236}">
                <a16:creationId xmlns:a16="http://schemas.microsoft.com/office/drawing/2014/main" id="{14AD3247-B705-4E26-89C1-B109307DADC8}"/>
              </a:ext>
            </a:extLst>
          </p:cNvPr>
          <p:cNvCxnSpPr>
            <a:cxnSpLocks/>
          </p:cNvCxnSpPr>
          <p:nvPr/>
        </p:nvCxnSpPr>
        <p:spPr>
          <a:xfrm flipV="1">
            <a:off x="6890914" y="4194936"/>
            <a:ext cx="1511159" cy="1656"/>
          </a:xfrm>
          <a:prstGeom prst="bentConnector3">
            <a:avLst>
              <a:gd name="adj1" fmla="val 50000"/>
            </a:avLst>
          </a:prstGeom>
          <a:ln w="19050">
            <a:solidFill>
              <a:schemeClr val="accent3"/>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93">
            <a:extLst>
              <a:ext uri="{FF2B5EF4-FFF2-40B4-BE49-F238E27FC236}">
                <a16:creationId xmlns:a16="http://schemas.microsoft.com/office/drawing/2014/main" id="{629BDB44-9A6E-4B01-BE8B-DE8DB3AC6EA3}"/>
              </a:ext>
            </a:extLst>
          </p:cNvPr>
          <p:cNvSpPr txBox="1"/>
          <p:nvPr/>
        </p:nvSpPr>
        <p:spPr>
          <a:xfrm>
            <a:off x="6696911" y="3988212"/>
            <a:ext cx="1470711" cy="4093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User VPN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 (Point-to-site)</a:t>
            </a:r>
          </a:p>
        </p:txBody>
      </p:sp>
      <p:sp>
        <p:nvSpPr>
          <p:cNvPr id="35" name="Rectangle 34">
            <a:extLst>
              <a:ext uri="{FF2B5EF4-FFF2-40B4-BE49-F238E27FC236}">
                <a16:creationId xmlns:a16="http://schemas.microsoft.com/office/drawing/2014/main" id="{E4CB6327-C467-4CD2-BA60-33A84C64F046}"/>
              </a:ext>
            </a:extLst>
          </p:cNvPr>
          <p:cNvSpPr/>
          <p:nvPr/>
        </p:nvSpPr>
        <p:spPr>
          <a:xfrm>
            <a:off x="6602894" y="3703681"/>
            <a:ext cx="209525" cy="25229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pic>
        <p:nvPicPr>
          <p:cNvPr id="36" name="Graphic 395">
            <a:extLst>
              <a:ext uri="{FF2B5EF4-FFF2-40B4-BE49-F238E27FC236}">
                <a16:creationId xmlns:a16="http://schemas.microsoft.com/office/drawing/2014/main" id="{E7D76B8B-2458-4DDE-B158-3AF34CC32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05301" y="3967513"/>
            <a:ext cx="413587" cy="371431"/>
          </a:xfrm>
          <a:prstGeom prst="rect">
            <a:avLst/>
          </a:prstGeom>
        </p:spPr>
      </p:pic>
      <p:pic>
        <p:nvPicPr>
          <p:cNvPr id="37" name="Graphic 396">
            <a:extLst>
              <a:ext uri="{FF2B5EF4-FFF2-40B4-BE49-F238E27FC236}">
                <a16:creationId xmlns:a16="http://schemas.microsoft.com/office/drawing/2014/main" id="{5B0886B6-5771-4D5A-A70C-DF5CA9FC9C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59004" y="3377558"/>
            <a:ext cx="413587" cy="371431"/>
          </a:xfrm>
          <a:prstGeom prst="rect">
            <a:avLst/>
          </a:prstGeom>
        </p:spPr>
      </p:pic>
      <p:pic>
        <p:nvPicPr>
          <p:cNvPr id="38" name="Graphic 397">
            <a:extLst>
              <a:ext uri="{FF2B5EF4-FFF2-40B4-BE49-F238E27FC236}">
                <a16:creationId xmlns:a16="http://schemas.microsoft.com/office/drawing/2014/main" id="{B88F3D10-C3FA-4C12-99C4-E95AEAEB9A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37807" y="3961536"/>
            <a:ext cx="413587" cy="371431"/>
          </a:xfrm>
          <a:prstGeom prst="rect">
            <a:avLst/>
          </a:prstGeom>
        </p:spPr>
      </p:pic>
      <p:cxnSp>
        <p:nvCxnSpPr>
          <p:cNvPr id="39" name="Straight Arrow Connector 38">
            <a:extLst>
              <a:ext uri="{FF2B5EF4-FFF2-40B4-BE49-F238E27FC236}">
                <a16:creationId xmlns:a16="http://schemas.microsoft.com/office/drawing/2014/main" id="{D60F54A0-927C-4F2D-B0A1-6C8290B35CA4}"/>
              </a:ext>
            </a:extLst>
          </p:cNvPr>
          <p:cNvCxnSpPr>
            <a:cxnSpLocks/>
          </p:cNvCxnSpPr>
          <p:nvPr/>
        </p:nvCxnSpPr>
        <p:spPr>
          <a:xfrm flipH="1">
            <a:off x="9046380" y="3689968"/>
            <a:ext cx="477925" cy="310508"/>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0FBBB5E-D514-4581-A0DD-11DB9FE42346}"/>
              </a:ext>
            </a:extLst>
          </p:cNvPr>
          <p:cNvCxnSpPr>
            <a:cxnSpLocks/>
            <a:stCxn id="38" idx="1"/>
          </p:cNvCxnSpPr>
          <p:nvPr/>
        </p:nvCxnSpPr>
        <p:spPr>
          <a:xfrm flipH="1">
            <a:off x="9156613" y="4147252"/>
            <a:ext cx="981194" cy="15496"/>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3E33780-D73B-4497-A2BD-0CD6541EAF69}"/>
              </a:ext>
            </a:extLst>
          </p:cNvPr>
          <p:cNvCxnSpPr>
            <a:cxnSpLocks/>
          </p:cNvCxnSpPr>
          <p:nvPr/>
        </p:nvCxnSpPr>
        <p:spPr>
          <a:xfrm flipH="1" flipV="1">
            <a:off x="9779079" y="3686057"/>
            <a:ext cx="428557" cy="342328"/>
          </a:xfrm>
          <a:prstGeom prst="straightConnector1">
            <a:avLst/>
          </a:prstGeom>
          <a:ln w="28575">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ABA6CA7-A47D-49C9-847C-E45E4DDA8095}"/>
              </a:ext>
            </a:extLst>
          </p:cNvPr>
          <p:cNvGrpSpPr/>
          <p:nvPr/>
        </p:nvGrpSpPr>
        <p:grpSpPr>
          <a:xfrm>
            <a:off x="7372663" y="5083148"/>
            <a:ext cx="654158" cy="1116572"/>
            <a:chOff x="6929439" y="5149236"/>
            <a:chExt cx="811251" cy="1541870"/>
          </a:xfrm>
        </p:grpSpPr>
        <p:grpSp>
          <p:nvGrpSpPr>
            <p:cNvPr id="336" name="Group 335">
              <a:extLst>
                <a:ext uri="{FF2B5EF4-FFF2-40B4-BE49-F238E27FC236}">
                  <a16:creationId xmlns:a16="http://schemas.microsoft.com/office/drawing/2014/main" id="{B483AC8A-F62D-4F9B-9CFF-FCB2D710B4C3}"/>
                </a:ext>
              </a:extLst>
            </p:cNvPr>
            <p:cNvGrpSpPr/>
            <p:nvPr/>
          </p:nvGrpSpPr>
          <p:grpSpPr>
            <a:xfrm>
              <a:off x="6929439" y="5334106"/>
              <a:ext cx="811251" cy="1357000"/>
              <a:chOff x="7288010" y="4501680"/>
              <a:chExt cx="811251" cy="1357000"/>
            </a:xfrm>
          </p:grpSpPr>
          <p:sp>
            <p:nvSpPr>
              <p:cNvPr id="534" name="TextBox 626">
                <a:extLst>
                  <a:ext uri="{FF2B5EF4-FFF2-40B4-BE49-F238E27FC236}">
                    <a16:creationId xmlns:a16="http://schemas.microsoft.com/office/drawing/2014/main" id="{03D906EE-72FE-4A1C-B7CB-0754C5CE0E2A}"/>
                  </a:ext>
                </a:extLst>
              </p:cNvPr>
              <p:cNvSpPr txBox="1"/>
              <p:nvPr/>
            </p:nvSpPr>
            <p:spPr>
              <a:xfrm>
                <a:off x="7288010" y="5648302"/>
                <a:ext cx="811251" cy="2103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Branch</a:t>
                </a:r>
              </a:p>
            </p:txBody>
          </p:sp>
          <p:grpSp>
            <p:nvGrpSpPr>
              <p:cNvPr id="535" name="Group 534">
                <a:extLst>
                  <a:ext uri="{FF2B5EF4-FFF2-40B4-BE49-F238E27FC236}">
                    <a16:creationId xmlns:a16="http://schemas.microsoft.com/office/drawing/2014/main" id="{B29CCCF1-3F0C-498B-A064-3D03496D2F6D}"/>
                  </a:ext>
                </a:extLst>
              </p:cNvPr>
              <p:cNvGrpSpPr/>
              <p:nvPr/>
            </p:nvGrpSpPr>
            <p:grpSpPr>
              <a:xfrm>
                <a:off x="7571021" y="4501680"/>
                <a:ext cx="198668" cy="251420"/>
                <a:chOff x="2382348" y="4130857"/>
                <a:chExt cx="337719" cy="427393"/>
              </a:xfrm>
            </p:grpSpPr>
            <p:sp>
              <p:nvSpPr>
                <p:cNvPr id="539" name="Freeform 23">
                  <a:extLst>
                    <a:ext uri="{FF2B5EF4-FFF2-40B4-BE49-F238E27FC236}">
                      <a16:creationId xmlns:a16="http://schemas.microsoft.com/office/drawing/2014/main" id="{92B092D6-2D02-44EF-9184-5FD4D20B2BB3}"/>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3" name="Oval 542">
                  <a:extLst>
                    <a:ext uri="{FF2B5EF4-FFF2-40B4-BE49-F238E27FC236}">
                      <a16:creationId xmlns:a16="http://schemas.microsoft.com/office/drawing/2014/main" id="{33D63853-BCB7-4F07-8A92-161DBF5CB53F}"/>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37" name="Group 336">
              <a:extLst>
                <a:ext uri="{FF2B5EF4-FFF2-40B4-BE49-F238E27FC236}">
                  <a16:creationId xmlns:a16="http://schemas.microsoft.com/office/drawing/2014/main" id="{99036D06-9201-4ED6-AD93-174CF5765938}"/>
                </a:ext>
              </a:extLst>
            </p:cNvPr>
            <p:cNvGrpSpPr/>
            <p:nvPr/>
          </p:nvGrpSpPr>
          <p:grpSpPr>
            <a:xfrm>
              <a:off x="7143022" y="5149236"/>
              <a:ext cx="416599" cy="1345538"/>
              <a:chOff x="10270571" y="3117056"/>
              <a:chExt cx="676275" cy="2492376"/>
            </a:xfrm>
          </p:grpSpPr>
          <p:sp>
            <p:nvSpPr>
              <p:cNvPr id="338" name="Freeform 146">
                <a:extLst>
                  <a:ext uri="{FF2B5EF4-FFF2-40B4-BE49-F238E27FC236}">
                    <a16:creationId xmlns:a16="http://schemas.microsoft.com/office/drawing/2014/main" id="{1B1E17EA-CDEB-4EC6-8995-8D7BC83E6EAD}"/>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9" name="Freeform 147">
                <a:extLst>
                  <a:ext uri="{FF2B5EF4-FFF2-40B4-BE49-F238E27FC236}">
                    <a16:creationId xmlns:a16="http://schemas.microsoft.com/office/drawing/2014/main" id="{C582F5A5-50A6-4340-BD14-84ED9FA5AD06}"/>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7BBB1AD3-5602-4511-998E-1054201064A1}"/>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1" name="Rectangle 340">
                <a:extLst>
                  <a:ext uri="{FF2B5EF4-FFF2-40B4-BE49-F238E27FC236}">
                    <a16:creationId xmlns:a16="http://schemas.microsoft.com/office/drawing/2014/main" id="{C03D9AB8-BCFC-4DB4-BA06-D656C3717CBD}"/>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2" name="Freeform 150">
                <a:extLst>
                  <a:ext uri="{FF2B5EF4-FFF2-40B4-BE49-F238E27FC236}">
                    <a16:creationId xmlns:a16="http://schemas.microsoft.com/office/drawing/2014/main" id="{5E643B25-8961-44E0-9775-380BE86FCA9C}"/>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3" name="Rectangle 342">
                <a:extLst>
                  <a:ext uri="{FF2B5EF4-FFF2-40B4-BE49-F238E27FC236}">
                    <a16:creationId xmlns:a16="http://schemas.microsoft.com/office/drawing/2014/main" id="{91E8D94B-19B9-42B4-9EF4-EAC8ACF911D8}"/>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4" name="Rectangle 343">
                <a:extLst>
                  <a:ext uri="{FF2B5EF4-FFF2-40B4-BE49-F238E27FC236}">
                    <a16:creationId xmlns:a16="http://schemas.microsoft.com/office/drawing/2014/main" id="{A56FE3FF-A800-4A15-AA29-ED4BAEF9FB4A}"/>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A7C8A5DF-3A4B-48D6-A6ED-9A9A887EA947}"/>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6" name="Rectangle 345">
                <a:extLst>
                  <a:ext uri="{FF2B5EF4-FFF2-40B4-BE49-F238E27FC236}">
                    <a16:creationId xmlns:a16="http://schemas.microsoft.com/office/drawing/2014/main" id="{9EC52462-71A1-4DD3-BE7B-B395FD63D372}"/>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7" name="Rectangle 346">
                <a:extLst>
                  <a:ext uri="{FF2B5EF4-FFF2-40B4-BE49-F238E27FC236}">
                    <a16:creationId xmlns:a16="http://schemas.microsoft.com/office/drawing/2014/main" id="{9C4509F1-B16E-4C12-BB46-00E5F4F4B71D}"/>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9" name="Rectangle 348">
                <a:extLst>
                  <a:ext uri="{FF2B5EF4-FFF2-40B4-BE49-F238E27FC236}">
                    <a16:creationId xmlns:a16="http://schemas.microsoft.com/office/drawing/2014/main" id="{C17E4EED-5780-4A14-8C62-7916DB6B42D2}"/>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281C874A-7E21-429C-B983-4DB62BA08DB8}"/>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1" name="Rectangle 350">
                <a:extLst>
                  <a:ext uri="{FF2B5EF4-FFF2-40B4-BE49-F238E27FC236}">
                    <a16:creationId xmlns:a16="http://schemas.microsoft.com/office/drawing/2014/main" id="{1898A7A8-EE42-4DC4-AE3C-75EA5A03D8CD}"/>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2" name="Rectangle 351">
                <a:extLst>
                  <a:ext uri="{FF2B5EF4-FFF2-40B4-BE49-F238E27FC236}">
                    <a16:creationId xmlns:a16="http://schemas.microsoft.com/office/drawing/2014/main" id="{6E8E0EAF-7652-4106-9482-F8A6D22A89BB}"/>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3" name="Rectangle 352">
                <a:extLst>
                  <a:ext uri="{FF2B5EF4-FFF2-40B4-BE49-F238E27FC236}">
                    <a16:creationId xmlns:a16="http://schemas.microsoft.com/office/drawing/2014/main" id="{B7439822-B608-49C7-9593-C634092C02EE}"/>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4" name="Rectangle 353">
                <a:extLst>
                  <a:ext uri="{FF2B5EF4-FFF2-40B4-BE49-F238E27FC236}">
                    <a16:creationId xmlns:a16="http://schemas.microsoft.com/office/drawing/2014/main" id="{65D42D34-C1BE-4918-B1DC-858DC5152092}"/>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55" name="Rectangle 354">
                <a:extLst>
                  <a:ext uri="{FF2B5EF4-FFF2-40B4-BE49-F238E27FC236}">
                    <a16:creationId xmlns:a16="http://schemas.microsoft.com/office/drawing/2014/main" id="{4F072329-F2BE-4857-BDC8-E713634398FA}"/>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356" name="Group 355">
                <a:extLst>
                  <a:ext uri="{FF2B5EF4-FFF2-40B4-BE49-F238E27FC236}">
                    <a16:creationId xmlns:a16="http://schemas.microsoft.com/office/drawing/2014/main" id="{1AE14EE9-31D5-4621-9F51-851359D8E778}"/>
                  </a:ext>
                </a:extLst>
              </p:cNvPr>
              <p:cNvGrpSpPr/>
              <p:nvPr/>
            </p:nvGrpSpPr>
            <p:grpSpPr>
              <a:xfrm>
                <a:off x="10376933" y="3704431"/>
                <a:ext cx="319088" cy="1460500"/>
                <a:chOff x="10376933" y="3704431"/>
                <a:chExt cx="319088" cy="1460500"/>
              </a:xfrm>
            </p:grpSpPr>
            <p:sp>
              <p:nvSpPr>
                <p:cNvPr id="518" name="Rectangle 517">
                  <a:extLst>
                    <a:ext uri="{FF2B5EF4-FFF2-40B4-BE49-F238E27FC236}">
                      <a16:creationId xmlns:a16="http://schemas.microsoft.com/office/drawing/2014/main" id="{AC4457A2-8296-4213-BD70-A358C14DF3B6}"/>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0AB4275A-9569-476F-9198-931599A77A8A}"/>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0" name="Rectangle 519">
                  <a:extLst>
                    <a:ext uri="{FF2B5EF4-FFF2-40B4-BE49-F238E27FC236}">
                      <a16:creationId xmlns:a16="http://schemas.microsoft.com/office/drawing/2014/main" id="{433E80A9-243C-41D3-938C-F939121B5697}"/>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1" name="Rectangle 520">
                  <a:extLst>
                    <a:ext uri="{FF2B5EF4-FFF2-40B4-BE49-F238E27FC236}">
                      <a16:creationId xmlns:a16="http://schemas.microsoft.com/office/drawing/2014/main" id="{76810486-75DB-45D5-A3E4-33004B8178FB}"/>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2" name="Rectangle 521">
                  <a:extLst>
                    <a:ext uri="{FF2B5EF4-FFF2-40B4-BE49-F238E27FC236}">
                      <a16:creationId xmlns:a16="http://schemas.microsoft.com/office/drawing/2014/main" id="{79E9812E-D808-4BBF-94F0-7467AE3BA350}"/>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6" name="Rectangle 525">
                  <a:extLst>
                    <a:ext uri="{FF2B5EF4-FFF2-40B4-BE49-F238E27FC236}">
                      <a16:creationId xmlns:a16="http://schemas.microsoft.com/office/drawing/2014/main" id="{48F815CE-FEC4-4103-9C66-0D1AD29A17E4}"/>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7" name="Rectangle 526">
                  <a:extLst>
                    <a:ext uri="{FF2B5EF4-FFF2-40B4-BE49-F238E27FC236}">
                      <a16:creationId xmlns:a16="http://schemas.microsoft.com/office/drawing/2014/main" id="{64721937-0534-476D-BE8C-1004F8ADBA90}"/>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8" name="Rectangle 527">
                  <a:extLst>
                    <a:ext uri="{FF2B5EF4-FFF2-40B4-BE49-F238E27FC236}">
                      <a16:creationId xmlns:a16="http://schemas.microsoft.com/office/drawing/2014/main" id="{297AD04A-87F0-4235-BF1E-101D34479088}"/>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2" name="Rectangle 531">
                  <a:extLst>
                    <a:ext uri="{FF2B5EF4-FFF2-40B4-BE49-F238E27FC236}">
                      <a16:creationId xmlns:a16="http://schemas.microsoft.com/office/drawing/2014/main" id="{F502E150-9B30-438F-B6F8-93B38B84FB7D}"/>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3" name="Rectangle 532">
                  <a:extLst>
                    <a:ext uri="{FF2B5EF4-FFF2-40B4-BE49-F238E27FC236}">
                      <a16:creationId xmlns:a16="http://schemas.microsoft.com/office/drawing/2014/main" id="{75C40C9F-ADFC-405A-B9B6-E586B072D588}"/>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96" name="Rectangle 495">
                <a:extLst>
                  <a:ext uri="{FF2B5EF4-FFF2-40B4-BE49-F238E27FC236}">
                    <a16:creationId xmlns:a16="http://schemas.microsoft.com/office/drawing/2014/main" id="{CF85D375-1F11-4169-8CD1-98EA38711439}"/>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8" name="Rectangle 497">
                <a:extLst>
                  <a:ext uri="{FF2B5EF4-FFF2-40B4-BE49-F238E27FC236}">
                    <a16:creationId xmlns:a16="http://schemas.microsoft.com/office/drawing/2014/main" id="{A637CE78-A305-4050-BE23-FFA3C676254F}"/>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1" name="Freeform 187">
                <a:extLst>
                  <a:ext uri="{FF2B5EF4-FFF2-40B4-BE49-F238E27FC236}">
                    <a16:creationId xmlns:a16="http://schemas.microsoft.com/office/drawing/2014/main" id="{9118481E-E8BF-4F66-99E4-8DE9C5E56269}"/>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2" name="Freeform 188">
                <a:extLst>
                  <a:ext uri="{FF2B5EF4-FFF2-40B4-BE49-F238E27FC236}">
                    <a16:creationId xmlns:a16="http://schemas.microsoft.com/office/drawing/2014/main" id="{07F65C66-A112-48B3-94BC-D3656F62DAEB}"/>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52D06916-FC53-492F-B473-17FBE34BE8A3}"/>
              </a:ext>
            </a:extLst>
          </p:cNvPr>
          <p:cNvGrpSpPr/>
          <p:nvPr/>
        </p:nvGrpSpPr>
        <p:grpSpPr>
          <a:xfrm>
            <a:off x="7169035" y="1578561"/>
            <a:ext cx="745688" cy="866410"/>
            <a:chOff x="187502" y="4146675"/>
            <a:chExt cx="703808" cy="1663575"/>
          </a:xfrm>
        </p:grpSpPr>
        <p:sp>
          <p:nvSpPr>
            <p:cNvPr id="545" name="Freeform 116">
              <a:extLst>
                <a:ext uri="{FF2B5EF4-FFF2-40B4-BE49-F238E27FC236}">
                  <a16:creationId xmlns:a16="http://schemas.microsoft.com/office/drawing/2014/main" id="{E8A722D7-4416-4F81-88DA-9BA0707C7D65}"/>
                </a:ext>
              </a:extLst>
            </p:cNvPr>
            <p:cNvSpPr>
              <a:spLocks/>
            </p:cNvSpPr>
            <p:nvPr/>
          </p:nvSpPr>
          <p:spPr bwMode="auto">
            <a:xfrm>
              <a:off x="201370" y="4146675"/>
              <a:ext cx="676072" cy="1663575"/>
            </a:xfrm>
            <a:custGeom>
              <a:avLst/>
              <a:gdLst>
                <a:gd name="T0" fmla="*/ 226 w 244"/>
                <a:gd name="T1" fmla="*/ 52 h 600"/>
                <a:gd name="T2" fmla="*/ 129 w 244"/>
                <a:gd name="T3" fmla="*/ 4 h 600"/>
                <a:gd name="T4" fmla="*/ 106 w 244"/>
                <a:gd name="T5" fmla="*/ 4 h 600"/>
                <a:gd name="T6" fmla="*/ 17 w 244"/>
                <a:gd name="T7" fmla="*/ 51 h 600"/>
                <a:gd name="T8" fmla="*/ 0 w 244"/>
                <a:gd name="T9" fmla="*/ 80 h 600"/>
                <a:gd name="T10" fmla="*/ 0 w 244"/>
                <a:gd name="T11" fmla="*/ 600 h 600"/>
                <a:gd name="T12" fmla="*/ 244 w 244"/>
                <a:gd name="T13" fmla="*/ 600 h 600"/>
                <a:gd name="T14" fmla="*/ 244 w 244"/>
                <a:gd name="T15" fmla="*/ 81 h 600"/>
                <a:gd name="T16" fmla="*/ 226 w 244"/>
                <a:gd name="T17" fmla="*/ 52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600">
                  <a:moveTo>
                    <a:pt x="226" y="52"/>
                  </a:moveTo>
                  <a:cubicBezTo>
                    <a:pt x="129" y="4"/>
                    <a:pt x="129" y="4"/>
                    <a:pt x="129" y="4"/>
                  </a:cubicBezTo>
                  <a:cubicBezTo>
                    <a:pt x="121" y="0"/>
                    <a:pt x="113" y="0"/>
                    <a:pt x="106" y="4"/>
                  </a:cubicBezTo>
                  <a:cubicBezTo>
                    <a:pt x="17" y="51"/>
                    <a:pt x="17" y="51"/>
                    <a:pt x="17" y="51"/>
                  </a:cubicBezTo>
                  <a:cubicBezTo>
                    <a:pt x="7" y="57"/>
                    <a:pt x="0" y="68"/>
                    <a:pt x="0" y="80"/>
                  </a:cubicBezTo>
                  <a:cubicBezTo>
                    <a:pt x="0" y="600"/>
                    <a:pt x="0" y="600"/>
                    <a:pt x="0" y="600"/>
                  </a:cubicBezTo>
                  <a:cubicBezTo>
                    <a:pt x="244" y="600"/>
                    <a:pt x="244" y="600"/>
                    <a:pt x="244" y="600"/>
                  </a:cubicBezTo>
                  <a:cubicBezTo>
                    <a:pt x="244" y="81"/>
                    <a:pt x="244" y="81"/>
                    <a:pt x="244" y="81"/>
                  </a:cubicBezTo>
                  <a:cubicBezTo>
                    <a:pt x="244" y="69"/>
                    <a:pt x="237" y="57"/>
                    <a:pt x="226" y="52"/>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0" name="Freeform 118">
              <a:extLst>
                <a:ext uri="{FF2B5EF4-FFF2-40B4-BE49-F238E27FC236}">
                  <a16:creationId xmlns:a16="http://schemas.microsoft.com/office/drawing/2014/main" id="{464B953E-118D-4413-B8F6-7B5040FD8579}"/>
                </a:ext>
              </a:extLst>
            </p:cNvPr>
            <p:cNvSpPr>
              <a:spLocks noEditPoints="1"/>
            </p:cNvSpPr>
            <p:nvPr/>
          </p:nvSpPr>
          <p:spPr bwMode="auto">
            <a:xfrm>
              <a:off x="523111" y="4149449"/>
              <a:ext cx="354331" cy="1659735"/>
            </a:xfrm>
            <a:custGeom>
              <a:avLst/>
              <a:gdLst>
                <a:gd name="T0" fmla="*/ 36 w 128"/>
                <a:gd name="T1" fmla="*/ 513 h 599"/>
                <a:gd name="T2" fmla="*/ 12 w 128"/>
                <a:gd name="T3" fmla="*/ 484 h 599"/>
                <a:gd name="T4" fmla="*/ 74 w 128"/>
                <a:gd name="T5" fmla="*/ 484 h 599"/>
                <a:gd name="T6" fmla="*/ 50 w 128"/>
                <a:gd name="T7" fmla="*/ 516 h 599"/>
                <a:gd name="T8" fmla="*/ 111 w 128"/>
                <a:gd name="T9" fmla="*/ 484 h 599"/>
                <a:gd name="T10" fmla="*/ 111 w 128"/>
                <a:gd name="T11" fmla="*/ 516 h 599"/>
                <a:gd name="T12" fmla="*/ 111 w 128"/>
                <a:gd name="T13" fmla="*/ 484 h 599"/>
                <a:gd name="T14" fmla="*/ 36 w 128"/>
                <a:gd name="T15" fmla="*/ 465 h 599"/>
                <a:gd name="T16" fmla="*/ 12 w 128"/>
                <a:gd name="T17" fmla="*/ 436 h 599"/>
                <a:gd name="T18" fmla="*/ 74 w 128"/>
                <a:gd name="T19" fmla="*/ 436 h 599"/>
                <a:gd name="T20" fmla="*/ 50 w 128"/>
                <a:gd name="T21" fmla="*/ 468 h 599"/>
                <a:gd name="T22" fmla="*/ 111 w 128"/>
                <a:gd name="T23" fmla="*/ 436 h 599"/>
                <a:gd name="T24" fmla="*/ 111 w 128"/>
                <a:gd name="T25" fmla="*/ 468 h 599"/>
                <a:gd name="T26" fmla="*/ 111 w 128"/>
                <a:gd name="T27" fmla="*/ 436 h 599"/>
                <a:gd name="T28" fmla="*/ 36 w 128"/>
                <a:gd name="T29" fmla="*/ 417 h 599"/>
                <a:gd name="T30" fmla="*/ 12 w 128"/>
                <a:gd name="T31" fmla="*/ 388 h 599"/>
                <a:gd name="T32" fmla="*/ 74 w 128"/>
                <a:gd name="T33" fmla="*/ 388 h 599"/>
                <a:gd name="T34" fmla="*/ 50 w 128"/>
                <a:gd name="T35" fmla="*/ 420 h 599"/>
                <a:gd name="T36" fmla="*/ 111 w 128"/>
                <a:gd name="T37" fmla="*/ 388 h 599"/>
                <a:gd name="T38" fmla="*/ 111 w 128"/>
                <a:gd name="T39" fmla="*/ 420 h 599"/>
                <a:gd name="T40" fmla="*/ 111 w 128"/>
                <a:gd name="T41" fmla="*/ 388 h 599"/>
                <a:gd name="T42" fmla="*/ 36 w 128"/>
                <a:gd name="T43" fmla="*/ 368 h 599"/>
                <a:gd name="T44" fmla="*/ 12 w 128"/>
                <a:gd name="T45" fmla="*/ 340 h 599"/>
                <a:gd name="T46" fmla="*/ 74 w 128"/>
                <a:gd name="T47" fmla="*/ 340 h 599"/>
                <a:gd name="T48" fmla="*/ 50 w 128"/>
                <a:gd name="T49" fmla="*/ 372 h 599"/>
                <a:gd name="T50" fmla="*/ 111 w 128"/>
                <a:gd name="T51" fmla="*/ 340 h 599"/>
                <a:gd name="T52" fmla="*/ 111 w 128"/>
                <a:gd name="T53" fmla="*/ 372 h 599"/>
                <a:gd name="T54" fmla="*/ 111 w 128"/>
                <a:gd name="T55" fmla="*/ 340 h 599"/>
                <a:gd name="T56" fmla="*/ 36 w 128"/>
                <a:gd name="T57" fmla="*/ 320 h 599"/>
                <a:gd name="T58" fmla="*/ 12 w 128"/>
                <a:gd name="T59" fmla="*/ 291 h 599"/>
                <a:gd name="T60" fmla="*/ 74 w 128"/>
                <a:gd name="T61" fmla="*/ 291 h 599"/>
                <a:gd name="T62" fmla="*/ 50 w 128"/>
                <a:gd name="T63" fmla="*/ 323 h 599"/>
                <a:gd name="T64" fmla="*/ 111 w 128"/>
                <a:gd name="T65" fmla="*/ 291 h 599"/>
                <a:gd name="T66" fmla="*/ 111 w 128"/>
                <a:gd name="T67" fmla="*/ 323 h 599"/>
                <a:gd name="T68" fmla="*/ 111 w 128"/>
                <a:gd name="T69" fmla="*/ 291 h 599"/>
                <a:gd name="T70" fmla="*/ 36 w 128"/>
                <a:gd name="T71" fmla="*/ 272 h 599"/>
                <a:gd name="T72" fmla="*/ 12 w 128"/>
                <a:gd name="T73" fmla="*/ 243 h 599"/>
                <a:gd name="T74" fmla="*/ 74 w 128"/>
                <a:gd name="T75" fmla="*/ 243 h 599"/>
                <a:gd name="T76" fmla="*/ 50 w 128"/>
                <a:gd name="T77" fmla="*/ 275 h 599"/>
                <a:gd name="T78" fmla="*/ 111 w 128"/>
                <a:gd name="T79" fmla="*/ 243 h 599"/>
                <a:gd name="T80" fmla="*/ 111 w 128"/>
                <a:gd name="T81" fmla="*/ 275 h 599"/>
                <a:gd name="T82" fmla="*/ 111 w 128"/>
                <a:gd name="T83" fmla="*/ 243 h 599"/>
                <a:gd name="T84" fmla="*/ 36 w 128"/>
                <a:gd name="T85" fmla="*/ 224 h 599"/>
                <a:gd name="T86" fmla="*/ 12 w 128"/>
                <a:gd name="T87" fmla="*/ 195 h 599"/>
                <a:gd name="T88" fmla="*/ 74 w 128"/>
                <a:gd name="T89" fmla="*/ 195 h 599"/>
                <a:gd name="T90" fmla="*/ 50 w 128"/>
                <a:gd name="T91" fmla="*/ 227 h 599"/>
                <a:gd name="T92" fmla="*/ 111 w 128"/>
                <a:gd name="T93" fmla="*/ 195 h 599"/>
                <a:gd name="T94" fmla="*/ 111 w 128"/>
                <a:gd name="T95" fmla="*/ 227 h 599"/>
                <a:gd name="T96" fmla="*/ 111 w 128"/>
                <a:gd name="T97" fmla="*/ 195 h 599"/>
                <a:gd name="T98" fmla="*/ 36 w 128"/>
                <a:gd name="T99" fmla="*/ 177 h 599"/>
                <a:gd name="T100" fmla="*/ 12 w 128"/>
                <a:gd name="T101" fmla="*/ 148 h 599"/>
                <a:gd name="T102" fmla="*/ 74 w 128"/>
                <a:gd name="T103" fmla="*/ 148 h 599"/>
                <a:gd name="T104" fmla="*/ 50 w 128"/>
                <a:gd name="T105" fmla="*/ 180 h 599"/>
                <a:gd name="T106" fmla="*/ 111 w 128"/>
                <a:gd name="T107" fmla="*/ 148 h 599"/>
                <a:gd name="T108" fmla="*/ 111 w 128"/>
                <a:gd name="T109" fmla="*/ 180 h 599"/>
                <a:gd name="T110" fmla="*/ 111 w 128"/>
                <a:gd name="T111" fmla="*/ 148 h 599"/>
                <a:gd name="T112" fmla="*/ 0 w 128"/>
                <a:gd name="T113" fmla="*/ 599 h 599"/>
                <a:gd name="T114" fmla="*/ 110 w 128"/>
                <a:gd name="T115" fmla="*/ 51 h 599"/>
                <a:gd name="T116" fmla="*/ 2 w 128"/>
                <a:gd name="T1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599">
                  <a:moveTo>
                    <a:pt x="36" y="484"/>
                  </a:moveTo>
                  <a:cubicBezTo>
                    <a:pt x="36" y="484"/>
                    <a:pt x="36" y="484"/>
                    <a:pt x="36" y="484"/>
                  </a:cubicBezTo>
                  <a:cubicBezTo>
                    <a:pt x="36" y="513"/>
                    <a:pt x="36" y="513"/>
                    <a:pt x="36" y="513"/>
                  </a:cubicBezTo>
                  <a:cubicBezTo>
                    <a:pt x="36" y="516"/>
                    <a:pt x="36" y="516"/>
                    <a:pt x="36" y="516"/>
                  </a:cubicBezTo>
                  <a:cubicBezTo>
                    <a:pt x="12" y="516"/>
                    <a:pt x="12" y="516"/>
                    <a:pt x="12" y="516"/>
                  </a:cubicBezTo>
                  <a:cubicBezTo>
                    <a:pt x="12" y="484"/>
                    <a:pt x="12" y="484"/>
                    <a:pt x="12" y="484"/>
                  </a:cubicBezTo>
                  <a:cubicBezTo>
                    <a:pt x="36" y="484"/>
                    <a:pt x="36" y="484"/>
                    <a:pt x="36" y="484"/>
                  </a:cubicBezTo>
                  <a:moveTo>
                    <a:pt x="74" y="484"/>
                  </a:moveTo>
                  <a:cubicBezTo>
                    <a:pt x="74" y="484"/>
                    <a:pt x="74" y="484"/>
                    <a:pt x="74" y="484"/>
                  </a:cubicBezTo>
                  <a:cubicBezTo>
                    <a:pt x="74" y="513"/>
                    <a:pt x="74" y="513"/>
                    <a:pt x="74" y="513"/>
                  </a:cubicBezTo>
                  <a:cubicBezTo>
                    <a:pt x="74" y="516"/>
                    <a:pt x="74" y="516"/>
                    <a:pt x="74" y="516"/>
                  </a:cubicBezTo>
                  <a:cubicBezTo>
                    <a:pt x="50" y="516"/>
                    <a:pt x="50" y="516"/>
                    <a:pt x="50" y="516"/>
                  </a:cubicBezTo>
                  <a:cubicBezTo>
                    <a:pt x="50" y="484"/>
                    <a:pt x="50" y="484"/>
                    <a:pt x="50" y="484"/>
                  </a:cubicBezTo>
                  <a:cubicBezTo>
                    <a:pt x="74" y="484"/>
                    <a:pt x="74" y="484"/>
                    <a:pt x="74" y="484"/>
                  </a:cubicBezTo>
                  <a:moveTo>
                    <a:pt x="111" y="484"/>
                  </a:moveTo>
                  <a:cubicBezTo>
                    <a:pt x="111" y="484"/>
                    <a:pt x="111" y="484"/>
                    <a:pt x="111" y="484"/>
                  </a:cubicBezTo>
                  <a:cubicBezTo>
                    <a:pt x="111" y="513"/>
                    <a:pt x="111" y="513"/>
                    <a:pt x="111" y="513"/>
                  </a:cubicBezTo>
                  <a:cubicBezTo>
                    <a:pt x="111" y="516"/>
                    <a:pt x="111" y="516"/>
                    <a:pt x="111" y="516"/>
                  </a:cubicBezTo>
                  <a:cubicBezTo>
                    <a:pt x="87" y="516"/>
                    <a:pt x="87" y="516"/>
                    <a:pt x="87" y="516"/>
                  </a:cubicBezTo>
                  <a:cubicBezTo>
                    <a:pt x="87" y="484"/>
                    <a:pt x="87" y="484"/>
                    <a:pt x="87" y="484"/>
                  </a:cubicBezTo>
                  <a:cubicBezTo>
                    <a:pt x="111" y="484"/>
                    <a:pt x="111" y="484"/>
                    <a:pt x="111" y="484"/>
                  </a:cubicBezTo>
                  <a:moveTo>
                    <a:pt x="36" y="436"/>
                  </a:moveTo>
                  <a:cubicBezTo>
                    <a:pt x="36" y="436"/>
                    <a:pt x="36" y="436"/>
                    <a:pt x="36" y="436"/>
                  </a:cubicBezTo>
                  <a:cubicBezTo>
                    <a:pt x="36" y="465"/>
                    <a:pt x="36" y="465"/>
                    <a:pt x="36" y="465"/>
                  </a:cubicBezTo>
                  <a:cubicBezTo>
                    <a:pt x="36" y="468"/>
                    <a:pt x="36" y="468"/>
                    <a:pt x="36" y="468"/>
                  </a:cubicBezTo>
                  <a:cubicBezTo>
                    <a:pt x="12" y="468"/>
                    <a:pt x="12" y="468"/>
                    <a:pt x="12" y="468"/>
                  </a:cubicBezTo>
                  <a:cubicBezTo>
                    <a:pt x="12" y="436"/>
                    <a:pt x="12" y="436"/>
                    <a:pt x="12" y="436"/>
                  </a:cubicBezTo>
                  <a:cubicBezTo>
                    <a:pt x="36" y="436"/>
                    <a:pt x="36" y="436"/>
                    <a:pt x="36" y="436"/>
                  </a:cubicBezTo>
                  <a:moveTo>
                    <a:pt x="74" y="436"/>
                  </a:moveTo>
                  <a:cubicBezTo>
                    <a:pt x="74" y="436"/>
                    <a:pt x="74" y="436"/>
                    <a:pt x="74" y="436"/>
                  </a:cubicBezTo>
                  <a:cubicBezTo>
                    <a:pt x="74" y="465"/>
                    <a:pt x="74" y="465"/>
                    <a:pt x="74" y="465"/>
                  </a:cubicBezTo>
                  <a:cubicBezTo>
                    <a:pt x="74" y="468"/>
                    <a:pt x="74" y="468"/>
                    <a:pt x="74" y="468"/>
                  </a:cubicBezTo>
                  <a:cubicBezTo>
                    <a:pt x="50" y="468"/>
                    <a:pt x="50" y="468"/>
                    <a:pt x="50" y="468"/>
                  </a:cubicBezTo>
                  <a:cubicBezTo>
                    <a:pt x="50" y="436"/>
                    <a:pt x="50" y="436"/>
                    <a:pt x="50" y="436"/>
                  </a:cubicBezTo>
                  <a:cubicBezTo>
                    <a:pt x="74" y="436"/>
                    <a:pt x="74" y="436"/>
                    <a:pt x="74" y="436"/>
                  </a:cubicBezTo>
                  <a:moveTo>
                    <a:pt x="111" y="436"/>
                  </a:moveTo>
                  <a:cubicBezTo>
                    <a:pt x="111" y="436"/>
                    <a:pt x="111" y="436"/>
                    <a:pt x="111" y="436"/>
                  </a:cubicBezTo>
                  <a:cubicBezTo>
                    <a:pt x="111" y="465"/>
                    <a:pt x="111" y="465"/>
                    <a:pt x="111" y="465"/>
                  </a:cubicBezTo>
                  <a:cubicBezTo>
                    <a:pt x="111" y="468"/>
                    <a:pt x="111" y="468"/>
                    <a:pt x="111" y="468"/>
                  </a:cubicBezTo>
                  <a:cubicBezTo>
                    <a:pt x="87" y="468"/>
                    <a:pt x="87" y="468"/>
                    <a:pt x="87" y="468"/>
                  </a:cubicBezTo>
                  <a:cubicBezTo>
                    <a:pt x="87" y="436"/>
                    <a:pt x="87" y="436"/>
                    <a:pt x="87" y="436"/>
                  </a:cubicBezTo>
                  <a:cubicBezTo>
                    <a:pt x="111" y="436"/>
                    <a:pt x="111" y="436"/>
                    <a:pt x="111" y="436"/>
                  </a:cubicBezTo>
                  <a:moveTo>
                    <a:pt x="36" y="388"/>
                  </a:moveTo>
                  <a:cubicBezTo>
                    <a:pt x="36" y="388"/>
                    <a:pt x="36" y="388"/>
                    <a:pt x="36" y="388"/>
                  </a:cubicBezTo>
                  <a:cubicBezTo>
                    <a:pt x="36" y="417"/>
                    <a:pt x="36" y="417"/>
                    <a:pt x="36" y="417"/>
                  </a:cubicBezTo>
                  <a:cubicBezTo>
                    <a:pt x="36" y="420"/>
                    <a:pt x="36" y="420"/>
                    <a:pt x="36" y="420"/>
                  </a:cubicBezTo>
                  <a:cubicBezTo>
                    <a:pt x="12" y="420"/>
                    <a:pt x="12" y="420"/>
                    <a:pt x="12" y="420"/>
                  </a:cubicBezTo>
                  <a:cubicBezTo>
                    <a:pt x="12" y="388"/>
                    <a:pt x="12" y="388"/>
                    <a:pt x="12" y="388"/>
                  </a:cubicBezTo>
                  <a:cubicBezTo>
                    <a:pt x="36" y="388"/>
                    <a:pt x="36" y="388"/>
                    <a:pt x="36" y="388"/>
                  </a:cubicBezTo>
                  <a:moveTo>
                    <a:pt x="74" y="388"/>
                  </a:moveTo>
                  <a:cubicBezTo>
                    <a:pt x="74" y="388"/>
                    <a:pt x="74" y="388"/>
                    <a:pt x="74" y="388"/>
                  </a:cubicBezTo>
                  <a:cubicBezTo>
                    <a:pt x="74" y="417"/>
                    <a:pt x="74" y="417"/>
                    <a:pt x="74" y="417"/>
                  </a:cubicBezTo>
                  <a:cubicBezTo>
                    <a:pt x="74" y="420"/>
                    <a:pt x="74" y="420"/>
                    <a:pt x="74" y="420"/>
                  </a:cubicBezTo>
                  <a:cubicBezTo>
                    <a:pt x="50" y="420"/>
                    <a:pt x="50" y="420"/>
                    <a:pt x="50" y="420"/>
                  </a:cubicBezTo>
                  <a:cubicBezTo>
                    <a:pt x="50" y="388"/>
                    <a:pt x="50" y="388"/>
                    <a:pt x="50" y="388"/>
                  </a:cubicBezTo>
                  <a:cubicBezTo>
                    <a:pt x="74" y="388"/>
                    <a:pt x="74" y="388"/>
                    <a:pt x="74" y="388"/>
                  </a:cubicBezTo>
                  <a:moveTo>
                    <a:pt x="111" y="388"/>
                  </a:moveTo>
                  <a:cubicBezTo>
                    <a:pt x="111" y="388"/>
                    <a:pt x="111" y="388"/>
                    <a:pt x="111" y="388"/>
                  </a:cubicBezTo>
                  <a:cubicBezTo>
                    <a:pt x="111" y="417"/>
                    <a:pt x="111" y="417"/>
                    <a:pt x="111" y="417"/>
                  </a:cubicBezTo>
                  <a:cubicBezTo>
                    <a:pt x="111" y="420"/>
                    <a:pt x="111" y="420"/>
                    <a:pt x="111" y="420"/>
                  </a:cubicBezTo>
                  <a:cubicBezTo>
                    <a:pt x="87" y="420"/>
                    <a:pt x="87" y="420"/>
                    <a:pt x="87" y="420"/>
                  </a:cubicBezTo>
                  <a:cubicBezTo>
                    <a:pt x="87" y="388"/>
                    <a:pt x="87" y="388"/>
                    <a:pt x="87" y="388"/>
                  </a:cubicBezTo>
                  <a:cubicBezTo>
                    <a:pt x="111" y="388"/>
                    <a:pt x="111" y="388"/>
                    <a:pt x="111" y="388"/>
                  </a:cubicBezTo>
                  <a:moveTo>
                    <a:pt x="36" y="340"/>
                  </a:moveTo>
                  <a:cubicBezTo>
                    <a:pt x="36" y="340"/>
                    <a:pt x="36" y="340"/>
                    <a:pt x="36" y="340"/>
                  </a:cubicBezTo>
                  <a:cubicBezTo>
                    <a:pt x="36" y="368"/>
                    <a:pt x="36" y="368"/>
                    <a:pt x="36" y="368"/>
                  </a:cubicBezTo>
                  <a:cubicBezTo>
                    <a:pt x="36" y="372"/>
                    <a:pt x="36" y="372"/>
                    <a:pt x="36" y="372"/>
                  </a:cubicBezTo>
                  <a:cubicBezTo>
                    <a:pt x="12" y="372"/>
                    <a:pt x="12" y="372"/>
                    <a:pt x="12" y="372"/>
                  </a:cubicBezTo>
                  <a:cubicBezTo>
                    <a:pt x="12" y="340"/>
                    <a:pt x="12" y="340"/>
                    <a:pt x="12" y="340"/>
                  </a:cubicBezTo>
                  <a:cubicBezTo>
                    <a:pt x="36" y="340"/>
                    <a:pt x="36" y="340"/>
                    <a:pt x="36" y="340"/>
                  </a:cubicBezTo>
                  <a:moveTo>
                    <a:pt x="74" y="340"/>
                  </a:moveTo>
                  <a:cubicBezTo>
                    <a:pt x="74" y="340"/>
                    <a:pt x="74" y="340"/>
                    <a:pt x="74" y="340"/>
                  </a:cubicBezTo>
                  <a:cubicBezTo>
                    <a:pt x="74" y="368"/>
                    <a:pt x="74" y="368"/>
                    <a:pt x="74" y="368"/>
                  </a:cubicBezTo>
                  <a:cubicBezTo>
                    <a:pt x="74" y="372"/>
                    <a:pt x="74" y="372"/>
                    <a:pt x="74" y="372"/>
                  </a:cubicBezTo>
                  <a:cubicBezTo>
                    <a:pt x="50" y="372"/>
                    <a:pt x="50" y="372"/>
                    <a:pt x="50" y="372"/>
                  </a:cubicBezTo>
                  <a:cubicBezTo>
                    <a:pt x="50" y="340"/>
                    <a:pt x="50" y="340"/>
                    <a:pt x="50" y="340"/>
                  </a:cubicBezTo>
                  <a:cubicBezTo>
                    <a:pt x="74" y="340"/>
                    <a:pt x="74" y="340"/>
                    <a:pt x="74" y="340"/>
                  </a:cubicBezTo>
                  <a:moveTo>
                    <a:pt x="111" y="340"/>
                  </a:moveTo>
                  <a:cubicBezTo>
                    <a:pt x="111" y="340"/>
                    <a:pt x="111" y="340"/>
                    <a:pt x="111" y="340"/>
                  </a:cubicBezTo>
                  <a:cubicBezTo>
                    <a:pt x="111" y="368"/>
                    <a:pt x="111" y="368"/>
                    <a:pt x="111" y="368"/>
                  </a:cubicBezTo>
                  <a:cubicBezTo>
                    <a:pt x="111" y="372"/>
                    <a:pt x="111" y="372"/>
                    <a:pt x="111" y="372"/>
                  </a:cubicBezTo>
                  <a:cubicBezTo>
                    <a:pt x="87" y="372"/>
                    <a:pt x="87" y="372"/>
                    <a:pt x="87" y="372"/>
                  </a:cubicBezTo>
                  <a:cubicBezTo>
                    <a:pt x="87" y="340"/>
                    <a:pt x="87" y="340"/>
                    <a:pt x="87" y="340"/>
                  </a:cubicBezTo>
                  <a:cubicBezTo>
                    <a:pt x="111" y="340"/>
                    <a:pt x="111" y="340"/>
                    <a:pt x="111" y="340"/>
                  </a:cubicBezTo>
                  <a:moveTo>
                    <a:pt x="36" y="291"/>
                  </a:moveTo>
                  <a:cubicBezTo>
                    <a:pt x="36" y="291"/>
                    <a:pt x="36" y="291"/>
                    <a:pt x="36" y="291"/>
                  </a:cubicBezTo>
                  <a:cubicBezTo>
                    <a:pt x="36" y="320"/>
                    <a:pt x="36" y="320"/>
                    <a:pt x="36" y="320"/>
                  </a:cubicBezTo>
                  <a:cubicBezTo>
                    <a:pt x="36" y="323"/>
                    <a:pt x="36" y="323"/>
                    <a:pt x="36" y="323"/>
                  </a:cubicBezTo>
                  <a:cubicBezTo>
                    <a:pt x="12" y="323"/>
                    <a:pt x="12" y="323"/>
                    <a:pt x="12" y="323"/>
                  </a:cubicBezTo>
                  <a:cubicBezTo>
                    <a:pt x="12" y="291"/>
                    <a:pt x="12" y="291"/>
                    <a:pt x="12" y="291"/>
                  </a:cubicBezTo>
                  <a:cubicBezTo>
                    <a:pt x="36" y="291"/>
                    <a:pt x="36" y="291"/>
                    <a:pt x="36" y="291"/>
                  </a:cubicBezTo>
                  <a:moveTo>
                    <a:pt x="74" y="291"/>
                  </a:moveTo>
                  <a:cubicBezTo>
                    <a:pt x="74" y="291"/>
                    <a:pt x="74" y="291"/>
                    <a:pt x="74" y="291"/>
                  </a:cubicBezTo>
                  <a:cubicBezTo>
                    <a:pt x="74" y="320"/>
                    <a:pt x="74" y="320"/>
                    <a:pt x="74" y="320"/>
                  </a:cubicBezTo>
                  <a:cubicBezTo>
                    <a:pt x="74" y="323"/>
                    <a:pt x="74" y="323"/>
                    <a:pt x="74" y="323"/>
                  </a:cubicBezTo>
                  <a:cubicBezTo>
                    <a:pt x="50" y="323"/>
                    <a:pt x="50" y="323"/>
                    <a:pt x="50" y="323"/>
                  </a:cubicBezTo>
                  <a:cubicBezTo>
                    <a:pt x="50" y="291"/>
                    <a:pt x="50" y="291"/>
                    <a:pt x="50" y="291"/>
                  </a:cubicBezTo>
                  <a:cubicBezTo>
                    <a:pt x="74" y="291"/>
                    <a:pt x="74" y="291"/>
                    <a:pt x="74" y="291"/>
                  </a:cubicBezTo>
                  <a:moveTo>
                    <a:pt x="111" y="291"/>
                  </a:moveTo>
                  <a:cubicBezTo>
                    <a:pt x="111" y="291"/>
                    <a:pt x="111" y="291"/>
                    <a:pt x="111" y="291"/>
                  </a:cubicBezTo>
                  <a:cubicBezTo>
                    <a:pt x="111" y="320"/>
                    <a:pt x="111" y="320"/>
                    <a:pt x="111" y="320"/>
                  </a:cubicBezTo>
                  <a:cubicBezTo>
                    <a:pt x="111" y="323"/>
                    <a:pt x="111" y="323"/>
                    <a:pt x="111" y="323"/>
                  </a:cubicBezTo>
                  <a:cubicBezTo>
                    <a:pt x="87" y="323"/>
                    <a:pt x="87" y="323"/>
                    <a:pt x="87" y="323"/>
                  </a:cubicBezTo>
                  <a:cubicBezTo>
                    <a:pt x="87" y="291"/>
                    <a:pt x="87" y="291"/>
                    <a:pt x="87" y="291"/>
                  </a:cubicBezTo>
                  <a:cubicBezTo>
                    <a:pt x="111" y="291"/>
                    <a:pt x="111" y="291"/>
                    <a:pt x="111" y="291"/>
                  </a:cubicBezTo>
                  <a:moveTo>
                    <a:pt x="36" y="243"/>
                  </a:moveTo>
                  <a:cubicBezTo>
                    <a:pt x="36" y="243"/>
                    <a:pt x="36" y="243"/>
                    <a:pt x="36" y="243"/>
                  </a:cubicBezTo>
                  <a:cubicBezTo>
                    <a:pt x="36" y="272"/>
                    <a:pt x="36" y="272"/>
                    <a:pt x="36" y="272"/>
                  </a:cubicBezTo>
                  <a:cubicBezTo>
                    <a:pt x="36" y="275"/>
                    <a:pt x="36" y="275"/>
                    <a:pt x="36" y="275"/>
                  </a:cubicBezTo>
                  <a:cubicBezTo>
                    <a:pt x="12" y="275"/>
                    <a:pt x="12" y="275"/>
                    <a:pt x="12" y="275"/>
                  </a:cubicBezTo>
                  <a:cubicBezTo>
                    <a:pt x="12" y="243"/>
                    <a:pt x="12" y="243"/>
                    <a:pt x="12" y="243"/>
                  </a:cubicBezTo>
                  <a:cubicBezTo>
                    <a:pt x="36" y="243"/>
                    <a:pt x="36" y="243"/>
                    <a:pt x="36" y="243"/>
                  </a:cubicBezTo>
                  <a:moveTo>
                    <a:pt x="74" y="243"/>
                  </a:moveTo>
                  <a:cubicBezTo>
                    <a:pt x="74" y="243"/>
                    <a:pt x="74" y="243"/>
                    <a:pt x="74" y="243"/>
                  </a:cubicBezTo>
                  <a:cubicBezTo>
                    <a:pt x="74" y="272"/>
                    <a:pt x="74" y="272"/>
                    <a:pt x="74" y="272"/>
                  </a:cubicBezTo>
                  <a:cubicBezTo>
                    <a:pt x="74" y="275"/>
                    <a:pt x="74" y="275"/>
                    <a:pt x="74" y="275"/>
                  </a:cubicBezTo>
                  <a:cubicBezTo>
                    <a:pt x="50" y="275"/>
                    <a:pt x="50" y="275"/>
                    <a:pt x="50" y="275"/>
                  </a:cubicBezTo>
                  <a:cubicBezTo>
                    <a:pt x="50" y="243"/>
                    <a:pt x="50" y="243"/>
                    <a:pt x="50" y="243"/>
                  </a:cubicBezTo>
                  <a:cubicBezTo>
                    <a:pt x="74" y="243"/>
                    <a:pt x="74" y="243"/>
                    <a:pt x="74" y="243"/>
                  </a:cubicBezTo>
                  <a:moveTo>
                    <a:pt x="111" y="243"/>
                  </a:moveTo>
                  <a:cubicBezTo>
                    <a:pt x="111" y="243"/>
                    <a:pt x="111" y="243"/>
                    <a:pt x="111" y="243"/>
                  </a:cubicBezTo>
                  <a:cubicBezTo>
                    <a:pt x="111" y="272"/>
                    <a:pt x="111" y="272"/>
                    <a:pt x="111" y="272"/>
                  </a:cubicBezTo>
                  <a:cubicBezTo>
                    <a:pt x="111" y="275"/>
                    <a:pt x="111" y="275"/>
                    <a:pt x="111" y="275"/>
                  </a:cubicBezTo>
                  <a:cubicBezTo>
                    <a:pt x="87" y="275"/>
                    <a:pt x="87" y="275"/>
                    <a:pt x="87" y="275"/>
                  </a:cubicBezTo>
                  <a:cubicBezTo>
                    <a:pt x="87" y="243"/>
                    <a:pt x="87" y="243"/>
                    <a:pt x="87" y="243"/>
                  </a:cubicBezTo>
                  <a:cubicBezTo>
                    <a:pt x="111" y="243"/>
                    <a:pt x="111" y="243"/>
                    <a:pt x="111" y="243"/>
                  </a:cubicBezTo>
                  <a:moveTo>
                    <a:pt x="36" y="195"/>
                  </a:moveTo>
                  <a:cubicBezTo>
                    <a:pt x="36" y="195"/>
                    <a:pt x="36" y="195"/>
                    <a:pt x="36" y="195"/>
                  </a:cubicBezTo>
                  <a:cubicBezTo>
                    <a:pt x="36" y="224"/>
                    <a:pt x="36" y="224"/>
                    <a:pt x="36" y="224"/>
                  </a:cubicBezTo>
                  <a:cubicBezTo>
                    <a:pt x="36" y="227"/>
                    <a:pt x="36" y="227"/>
                    <a:pt x="36" y="227"/>
                  </a:cubicBezTo>
                  <a:cubicBezTo>
                    <a:pt x="12" y="227"/>
                    <a:pt x="12" y="227"/>
                    <a:pt x="12" y="227"/>
                  </a:cubicBezTo>
                  <a:cubicBezTo>
                    <a:pt x="12" y="195"/>
                    <a:pt x="12" y="195"/>
                    <a:pt x="12" y="195"/>
                  </a:cubicBezTo>
                  <a:cubicBezTo>
                    <a:pt x="36" y="195"/>
                    <a:pt x="36" y="195"/>
                    <a:pt x="36" y="195"/>
                  </a:cubicBezTo>
                  <a:moveTo>
                    <a:pt x="74" y="195"/>
                  </a:moveTo>
                  <a:cubicBezTo>
                    <a:pt x="74" y="195"/>
                    <a:pt x="74" y="195"/>
                    <a:pt x="74" y="195"/>
                  </a:cubicBezTo>
                  <a:cubicBezTo>
                    <a:pt x="74" y="224"/>
                    <a:pt x="74" y="224"/>
                    <a:pt x="74" y="224"/>
                  </a:cubicBezTo>
                  <a:cubicBezTo>
                    <a:pt x="74" y="227"/>
                    <a:pt x="74" y="227"/>
                    <a:pt x="74" y="227"/>
                  </a:cubicBezTo>
                  <a:cubicBezTo>
                    <a:pt x="50" y="227"/>
                    <a:pt x="50" y="227"/>
                    <a:pt x="50" y="227"/>
                  </a:cubicBezTo>
                  <a:cubicBezTo>
                    <a:pt x="50" y="195"/>
                    <a:pt x="50" y="195"/>
                    <a:pt x="50" y="195"/>
                  </a:cubicBezTo>
                  <a:cubicBezTo>
                    <a:pt x="74" y="195"/>
                    <a:pt x="74" y="195"/>
                    <a:pt x="74" y="195"/>
                  </a:cubicBezTo>
                  <a:moveTo>
                    <a:pt x="111" y="195"/>
                  </a:moveTo>
                  <a:cubicBezTo>
                    <a:pt x="111" y="195"/>
                    <a:pt x="111" y="195"/>
                    <a:pt x="111" y="195"/>
                  </a:cubicBezTo>
                  <a:cubicBezTo>
                    <a:pt x="111" y="224"/>
                    <a:pt x="111" y="224"/>
                    <a:pt x="111" y="224"/>
                  </a:cubicBezTo>
                  <a:cubicBezTo>
                    <a:pt x="111" y="227"/>
                    <a:pt x="111" y="227"/>
                    <a:pt x="111" y="227"/>
                  </a:cubicBezTo>
                  <a:cubicBezTo>
                    <a:pt x="87" y="227"/>
                    <a:pt x="87" y="227"/>
                    <a:pt x="87" y="227"/>
                  </a:cubicBezTo>
                  <a:cubicBezTo>
                    <a:pt x="87" y="195"/>
                    <a:pt x="87" y="195"/>
                    <a:pt x="87" y="195"/>
                  </a:cubicBezTo>
                  <a:cubicBezTo>
                    <a:pt x="111" y="195"/>
                    <a:pt x="111" y="195"/>
                    <a:pt x="111" y="195"/>
                  </a:cubicBezTo>
                  <a:moveTo>
                    <a:pt x="36" y="148"/>
                  </a:moveTo>
                  <a:cubicBezTo>
                    <a:pt x="36" y="148"/>
                    <a:pt x="36" y="148"/>
                    <a:pt x="36" y="148"/>
                  </a:cubicBezTo>
                  <a:cubicBezTo>
                    <a:pt x="36" y="177"/>
                    <a:pt x="36" y="177"/>
                    <a:pt x="36" y="177"/>
                  </a:cubicBezTo>
                  <a:cubicBezTo>
                    <a:pt x="36" y="180"/>
                    <a:pt x="36" y="180"/>
                    <a:pt x="36" y="180"/>
                  </a:cubicBezTo>
                  <a:cubicBezTo>
                    <a:pt x="12" y="180"/>
                    <a:pt x="12" y="180"/>
                    <a:pt x="12" y="180"/>
                  </a:cubicBezTo>
                  <a:cubicBezTo>
                    <a:pt x="12" y="148"/>
                    <a:pt x="12" y="148"/>
                    <a:pt x="12" y="148"/>
                  </a:cubicBezTo>
                  <a:cubicBezTo>
                    <a:pt x="36" y="148"/>
                    <a:pt x="36" y="148"/>
                    <a:pt x="36" y="148"/>
                  </a:cubicBezTo>
                  <a:moveTo>
                    <a:pt x="74" y="148"/>
                  </a:moveTo>
                  <a:cubicBezTo>
                    <a:pt x="74" y="148"/>
                    <a:pt x="74" y="148"/>
                    <a:pt x="74" y="148"/>
                  </a:cubicBezTo>
                  <a:cubicBezTo>
                    <a:pt x="74" y="177"/>
                    <a:pt x="74" y="177"/>
                    <a:pt x="74" y="177"/>
                  </a:cubicBezTo>
                  <a:cubicBezTo>
                    <a:pt x="74" y="180"/>
                    <a:pt x="74" y="180"/>
                    <a:pt x="74" y="180"/>
                  </a:cubicBezTo>
                  <a:cubicBezTo>
                    <a:pt x="50" y="180"/>
                    <a:pt x="50" y="180"/>
                    <a:pt x="50" y="180"/>
                  </a:cubicBezTo>
                  <a:cubicBezTo>
                    <a:pt x="50" y="148"/>
                    <a:pt x="50" y="148"/>
                    <a:pt x="50" y="148"/>
                  </a:cubicBezTo>
                  <a:cubicBezTo>
                    <a:pt x="74" y="148"/>
                    <a:pt x="74" y="148"/>
                    <a:pt x="74" y="148"/>
                  </a:cubicBezTo>
                  <a:moveTo>
                    <a:pt x="111" y="148"/>
                  </a:moveTo>
                  <a:cubicBezTo>
                    <a:pt x="111" y="148"/>
                    <a:pt x="111" y="148"/>
                    <a:pt x="111" y="148"/>
                  </a:cubicBezTo>
                  <a:cubicBezTo>
                    <a:pt x="111" y="177"/>
                    <a:pt x="111" y="177"/>
                    <a:pt x="111" y="177"/>
                  </a:cubicBezTo>
                  <a:cubicBezTo>
                    <a:pt x="111" y="180"/>
                    <a:pt x="111" y="180"/>
                    <a:pt x="111" y="180"/>
                  </a:cubicBezTo>
                  <a:cubicBezTo>
                    <a:pt x="87" y="180"/>
                    <a:pt x="87" y="180"/>
                    <a:pt x="87" y="180"/>
                  </a:cubicBezTo>
                  <a:cubicBezTo>
                    <a:pt x="87" y="148"/>
                    <a:pt x="87" y="148"/>
                    <a:pt x="87" y="148"/>
                  </a:cubicBezTo>
                  <a:cubicBezTo>
                    <a:pt x="111" y="148"/>
                    <a:pt x="111" y="148"/>
                    <a:pt x="111" y="148"/>
                  </a:cubicBezTo>
                  <a:moveTo>
                    <a:pt x="2" y="0"/>
                  </a:moveTo>
                  <a:cubicBezTo>
                    <a:pt x="1" y="0"/>
                    <a:pt x="1" y="0"/>
                    <a:pt x="0" y="0"/>
                  </a:cubicBezTo>
                  <a:cubicBezTo>
                    <a:pt x="0" y="599"/>
                    <a:pt x="0" y="599"/>
                    <a:pt x="0" y="599"/>
                  </a:cubicBezTo>
                  <a:cubicBezTo>
                    <a:pt x="128" y="599"/>
                    <a:pt x="128" y="599"/>
                    <a:pt x="128" y="599"/>
                  </a:cubicBezTo>
                  <a:cubicBezTo>
                    <a:pt x="128" y="80"/>
                    <a:pt x="128" y="80"/>
                    <a:pt x="128" y="80"/>
                  </a:cubicBezTo>
                  <a:cubicBezTo>
                    <a:pt x="128" y="68"/>
                    <a:pt x="121" y="56"/>
                    <a:pt x="110" y="51"/>
                  </a:cubicBezTo>
                  <a:cubicBezTo>
                    <a:pt x="13" y="3"/>
                    <a:pt x="13" y="3"/>
                    <a:pt x="13" y="3"/>
                  </a:cubicBezTo>
                  <a:cubicBezTo>
                    <a:pt x="12" y="2"/>
                    <a:pt x="12" y="2"/>
                    <a:pt x="12" y="2"/>
                  </a:cubicBezTo>
                  <a:cubicBezTo>
                    <a:pt x="8" y="1"/>
                    <a:pt x="5" y="0"/>
                    <a:pt x="2" y="0"/>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554" name="Group 553">
              <a:extLst>
                <a:ext uri="{FF2B5EF4-FFF2-40B4-BE49-F238E27FC236}">
                  <a16:creationId xmlns:a16="http://schemas.microsoft.com/office/drawing/2014/main" id="{A0611D72-5BF3-4FF5-8609-70AA26F09002}"/>
                </a:ext>
              </a:extLst>
            </p:cNvPr>
            <p:cNvGrpSpPr/>
            <p:nvPr/>
          </p:nvGrpSpPr>
          <p:grpSpPr>
            <a:xfrm>
              <a:off x="187502" y="4154996"/>
              <a:ext cx="703808" cy="1646149"/>
              <a:chOff x="299420" y="4271677"/>
              <a:chExt cx="703808" cy="1646149"/>
            </a:xfrm>
          </p:grpSpPr>
          <p:sp>
            <p:nvSpPr>
              <p:cNvPr id="558" name="Freeform 117">
                <a:extLst>
                  <a:ext uri="{FF2B5EF4-FFF2-40B4-BE49-F238E27FC236}">
                    <a16:creationId xmlns:a16="http://schemas.microsoft.com/office/drawing/2014/main" id="{723C04A5-EE84-4FE1-BF24-250C9507D3CF}"/>
                  </a:ext>
                </a:extLst>
              </p:cNvPr>
              <p:cNvSpPr>
                <a:spLocks/>
              </p:cNvSpPr>
              <p:nvPr/>
            </p:nvSpPr>
            <p:spPr bwMode="auto">
              <a:xfrm>
                <a:off x="667619" y="4271677"/>
                <a:ext cx="321741" cy="1646149"/>
              </a:xfrm>
              <a:custGeom>
                <a:avLst/>
                <a:gdLst>
                  <a:gd name="T0" fmla="*/ 0 w 116"/>
                  <a:gd name="T1" fmla="*/ 0 h 597"/>
                  <a:gd name="T2" fmla="*/ 1 w 116"/>
                  <a:gd name="T3" fmla="*/ 1 h 597"/>
                  <a:gd name="T4" fmla="*/ 98 w 116"/>
                  <a:gd name="T5" fmla="*/ 49 h 597"/>
                  <a:gd name="T6" fmla="*/ 116 w 116"/>
                  <a:gd name="T7" fmla="*/ 78 h 597"/>
                  <a:gd name="T8" fmla="*/ 116 w 116"/>
                  <a:gd name="T9" fmla="*/ 597 h 597"/>
                  <a:gd name="T10" fmla="*/ 116 w 116"/>
                  <a:gd name="T11" fmla="*/ 78 h 597"/>
                  <a:gd name="T12" fmla="*/ 98 w 116"/>
                  <a:gd name="T13" fmla="*/ 49 h 597"/>
                  <a:gd name="T14" fmla="*/ 1 w 116"/>
                  <a:gd name="T15" fmla="*/ 1 h 597"/>
                  <a:gd name="T16" fmla="*/ 0 w 116"/>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597">
                    <a:moveTo>
                      <a:pt x="0" y="0"/>
                    </a:moveTo>
                    <a:cubicBezTo>
                      <a:pt x="0" y="0"/>
                      <a:pt x="0" y="0"/>
                      <a:pt x="1" y="1"/>
                    </a:cubicBezTo>
                    <a:cubicBezTo>
                      <a:pt x="98" y="49"/>
                      <a:pt x="98" y="49"/>
                      <a:pt x="98" y="49"/>
                    </a:cubicBezTo>
                    <a:cubicBezTo>
                      <a:pt x="109" y="54"/>
                      <a:pt x="116" y="66"/>
                      <a:pt x="116" y="78"/>
                    </a:cubicBezTo>
                    <a:cubicBezTo>
                      <a:pt x="116" y="597"/>
                      <a:pt x="116" y="597"/>
                      <a:pt x="116" y="597"/>
                    </a:cubicBezTo>
                    <a:cubicBezTo>
                      <a:pt x="116" y="78"/>
                      <a:pt x="116" y="78"/>
                      <a:pt x="116" y="78"/>
                    </a:cubicBezTo>
                    <a:cubicBezTo>
                      <a:pt x="116" y="66"/>
                      <a:pt x="109" y="54"/>
                      <a:pt x="98" y="49"/>
                    </a:cubicBezTo>
                    <a:cubicBezTo>
                      <a:pt x="1" y="1"/>
                      <a:pt x="1" y="1"/>
                      <a:pt x="1" y="1"/>
                    </a:cubicBezTo>
                    <a:cubicBezTo>
                      <a:pt x="0" y="0"/>
                      <a:pt x="0" y="0"/>
                      <a:pt x="0" y="0"/>
                    </a:cubicBezTo>
                  </a:path>
                </a:pathLst>
              </a:custGeom>
              <a:solidFill>
                <a:srgbClr val="BD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8" name="Rectangle 627">
                <a:extLst>
                  <a:ext uri="{FF2B5EF4-FFF2-40B4-BE49-F238E27FC236}">
                    <a16:creationId xmlns:a16="http://schemas.microsoft.com/office/drawing/2014/main" id="{0966D14A-2CA6-4FD9-B553-123209FB2984}"/>
                  </a:ext>
                </a:extLst>
              </p:cNvPr>
              <p:cNvSpPr>
                <a:spLocks noChangeArrowheads="1"/>
              </p:cNvSpPr>
              <p:nvPr/>
            </p:nvSpPr>
            <p:spPr bwMode="auto">
              <a:xfrm>
                <a:off x="410365" y="4437401"/>
                <a:ext cx="456955" cy="38138"/>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9" name="Rectangle 628">
                <a:extLst>
                  <a:ext uri="{FF2B5EF4-FFF2-40B4-BE49-F238E27FC236}">
                    <a16:creationId xmlns:a16="http://schemas.microsoft.com/office/drawing/2014/main" id="{194D7925-3E47-47CC-8E65-F3922143BD5C}"/>
                  </a:ext>
                </a:extLst>
              </p:cNvPr>
              <p:cNvSpPr>
                <a:spLocks noChangeArrowheads="1"/>
              </p:cNvSpPr>
              <p:nvPr/>
            </p:nvSpPr>
            <p:spPr bwMode="auto">
              <a:xfrm>
                <a:off x="313288" y="4531011"/>
                <a:ext cx="676072" cy="110252"/>
              </a:xfrm>
              <a:prstGeom prst="rect">
                <a:avLst/>
              </a:pr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0" name="Rectangle 629">
                <a:extLst>
                  <a:ext uri="{FF2B5EF4-FFF2-40B4-BE49-F238E27FC236}">
                    <a16:creationId xmlns:a16="http://schemas.microsoft.com/office/drawing/2014/main" id="{27199B1A-EC26-458B-B426-AF8141BD7CDA}"/>
                  </a:ext>
                </a:extLst>
              </p:cNvPr>
              <p:cNvSpPr>
                <a:spLocks noChangeArrowheads="1"/>
              </p:cNvSpPr>
              <p:nvPr/>
            </p:nvSpPr>
            <p:spPr bwMode="auto">
              <a:xfrm>
                <a:off x="357666"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1" name="Rectangle 630">
                <a:extLst>
                  <a:ext uri="{FF2B5EF4-FFF2-40B4-BE49-F238E27FC236}">
                    <a16:creationId xmlns:a16="http://schemas.microsoft.com/office/drawing/2014/main" id="{C4830552-F101-4BB5-AE5E-9582A0B2A742}"/>
                  </a:ext>
                </a:extLst>
              </p:cNvPr>
              <p:cNvSpPr>
                <a:spLocks noChangeArrowheads="1"/>
              </p:cNvSpPr>
              <p:nvPr/>
            </p:nvSpPr>
            <p:spPr bwMode="auto">
              <a:xfrm>
                <a:off x="357666"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2" name="Rectangle 631">
                <a:extLst>
                  <a:ext uri="{FF2B5EF4-FFF2-40B4-BE49-F238E27FC236}">
                    <a16:creationId xmlns:a16="http://schemas.microsoft.com/office/drawing/2014/main" id="{597A80D7-2D87-4360-A2BC-62C86E0429A7}"/>
                  </a:ext>
                </a:extLst>
              </p:cNvPr>
              <p:cNvSpPr>
                <a:spLocks noChangeArrowheads="1"/>
              </p:cNvSpPr>
              <p:nvPr/>
            </p:nvSpPr>
            <p:spPr bwMode="auto">
              <a:xfrm>
                <a:off x="424233" y="4674547"/>
                <a:ext cx="693" cy="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3" name="Freeform 128">
                <a:extLst>
                  <a:ext uri="{FF2B5EF4-FFF2-40B4-BE49-F238E27FC236}">
                    <a16:creationId xmlns:a16="http://schemas.microsoft.com/office/drawing/2014/main" id="{FACB9432-9F84-4BFD-BA84-FB08A4945F4E}"/>
                  </a:ext>
                </a:extLst>
              </p:cNvPr>
              <p:cNvSpPr>
                <a:spLocks/>
              </p:cNvSpPr>
              <p:nvPr/>
            </p:nvSpPr>
            <p:spPr bwMode="auto">
              <a:xfrm>
                <a:off x="357666" y="4674547"/>
                <a:ext cx="66567" cy="79742"/>
              </a:xfrm>
              <a:custGeom>
                <a:avLst/>
                <a:gdLst>
                  <a:gd name="T0" fmla="*/ 96 w 96"/>
                  <a:gd name="T1" fmla="*/ 0 h 115"/>
                  <a:gd name="T2" fmla="*/ 0 w 96"/>
                  <a:gd name="T3" fmla="*/ 115 h 115"/>
                  <a:gd name="T4" fmla="*/ 96 w 96"/>
                  <a:gd name="T5" fmla="*/ 115 h 115"/>
                  <a:gd name="T6" fmla="*/ 96 w 96"/>
                  <a:gd name="T7" fmla="*/ 0 h 115"/>
                </a:gdLst>
                <a:ahLst/>
                <a:cxnLst>
                  <a:cxn ang="0">
                    <a:pos x="T0" y="T1"/>
                  </a:cxn>
                  <a:cxn ang="0">
                    <a:pos x="T2" y="T3"/>
                  </a:cxn>
                  <a:cxn ang="0">
                    <a:pos x="T4" y="T5"/>
                  </a:cxn>
                  <a:cxn ang="0">
                    <a:pos x="T6" y="T7"/>
                  </a:cxn>
                </a:cxnLst>
                <a:rect l="0" t="0" r="r" b="b"/>
                <a:pathLst>
                  <a:path w="96" h="115">
                    <a:moveTo>
                      <a:pt x="96" y="0"/>
                    </a:move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4" name="Rectangle 633">
                <a:extLst>
                  <a:ext uri="{FF2B5EF4-FFF2-40B4-BE49-F238E27FC236}">
                    <a16:creationId xmlns:a16="http://schemas.microsoft.com/office/drawing/2014/main" id="{E3A43C41-5723-44E4-8B7D-547462BE3EF9}"/>
                  </a:ext>
                </a:extLst>
              </p:cNvPr>
              <p:cNvSpPr>
                <a:spLocks noChangeArrowheads="1"/>
              </p:cNvSpPr>
              <p:nvPr/>
            </p:nvSpPr>
            <p:spPr bwMode="auto">
              <a:xfrm>
                <a:off x="460290"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5" name="Rectangle 634">
                <a:extLst>
                  <a:ext uri="{FF2B5EF4-FFF2-40B4-BE49-F238E27FC236}">
                    <a16:creationId xmlns:a16="http://schemas.microsoft.com/office/drawing/2014/main" id="{6702B408-8242-427A-A864-EBB0F8D63EF1}"/>
                  </a:ext>
                </a:extLst>
              </p:cNvPr>
              <p:cNvSpPr>
                <a:spLocks noChangeArrowheads="1"/>
              </p:cNvSpPr>
              <p:nvPr/>
            </p:nvSpPr>
            <p:spPr bwMode="auto">
              <a:xfrm>
                <a:off x="460290"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6" name="Freeform 134">
                <a:extLst>
                  <a:ext uri="{FF2B5EF4-FFF2-40B4-BE49-F238E27FC236}">
                    <a16:creationId xmlns:a16="http://schemas.microsoft.com/office/drawing/2014/main" id="{BCC10691-A261-498B-AEBA-65C0B3A1CA63}"/>
                  </a:ext>
                </a:extLst>
              </p:cNvPr>
              <p:cNvSpPr>
                <a:spLocks/>
              </p:cNvSpPr>
              <p:nvPr/>
            </p:nvSpPr>
            <p:spPr bwMode="auto">
              <a:xfrm>
                <a:off x="460290"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7" name="Rectangle 636">
                <a:extLst>
                  <a:ext uri="{FF2B5EF4-FFF2-40B4-BE49-F238E27FC236}">
                    <a16:creationId xmlns:a16="http://schemas.microsoft.com/office/drawing/2014/main" id="{4084EB72-DEFE-465F-8C3C-4AF015B66450}"/>
                  </a:ext>
                </a:extLst>
              </p:cNvPr>
              <p:cNvSpPr>
                <a:spLocks noChangeArrowheads="1"/>
              </p:cNvSpPr>
              <p:nvPr/>
            </p:nvSpPr>
            <p:spPr bwMode="auto">
              <a:xfrm>
                <a:off x="565688"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8" name="Rectangle 637">
                <a:extLst>
                  <a:ext uri="{FF2B5EF4-FFF2-40B4-BE49-F238E27FC236}">
                    <a16:creationId xmlns:a16="http://schemas.microsoft.com/office/drawing/2014/main" id="{63DC7152-C916-44D2-A53B-436B920E3EBF}"/>
                  </a:ext>
                </a:extLst>
              </p:cNvPr>
              <p:cNvSpPr>
                <a:spLocks noChangeArrowheads="1"/>
              </p:cNvSpPr>
              <p:nvPr/>
            </p:nvSpPr>
            <p:spPr bwMode="auto">
              <a:xfrm>
                <a:off x="565688" y="4754288"/>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9" name="Freeform 140">
                <a:extLst>
                  <a:ext uri="{FF2B5EF4-FFF2-40B4-BE49-F238E27FC236}">
                    <a16:creationId xmlns:a16="http://schemas.microsoft.com/office/drawing/2014/main" id="{4A8C77D7-4B8E-4643-BF5F-85E331C281C5}"/>
                  </a:ext>
                </a:extLst>
              </p:cNvPr>
              <p:cNvSpPr>
                <a:spLocks/>
              </p:cNvSpPr>
              <p:nvPr/>
            </p:nvSpPr>
            <p:spPr bwMode="auto">
              <a:xfrm>
                <a:off x="565688"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0" name="Rectangle 639">
                <a:extLst>
                  <a:ext uri="{FF2B5EF4-FFF2-40B4-BE49-F238E27FC236}">
                    <a16:creationId xmlns:a16="http://schemas.microsoft.com/office/drawing/2014/main" id="{06CE9B14-6278-462B-94FA-B5E64A871B39}"/>
                  </a:ext>
                </a:extLst>
              </p:cNvPr>
              <p:cNvSpPr>
                <a:spLocks noChangeArrowheads="1"/>
              </p:cNvSpPr>
              <p:nvPr/>
            </p:nvSpPr>
            <p:spPr bwMode="auto">
              <a:xfrm>
                <a:off x="667619"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1" name="Freeform 146">
                <a:extLst>
                  <a:ext uri="{FF2B5EF4-FFF2-40B4-BE49-F238E27FC236}">
                    <a16:creationId xmlns:a16="http://schemas.microsoft.com/office/drawing/2014/main" id="{5CDC1FFA-C98A-4968-9F3F-D9FC60DD6DA7}"/>
                  </a:ext>
                </a:extLst>
              </p:cNvPr>
              <p:cNvSpPr>
                <a:spLocks/>
              </p:cNvSpPr>
              <p:nvPr/>
            </p:nvSpPr>
            <p:spPr bwMode="auto">
              <a:xfrm>
                <a:off x="667619"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2" name="Rectangle 641">
                <a:extLst>
                  <a:ext uri="{FF2B5EF4-FFF2-40B4-BE49-F238E27FC236}">
                    <a16:creationId xmlns:a16="http://schemas.microsoft.com/office/drawing/2014/main" id="{9AC6107A-97BF-409B-9AB0-70B2C05CE571}"/>
                  </a:ext>
                </a:extLst>
              </p:cNvPr>
              <p:cNvSpPr>
                <a:spLocks noChangeArrowheads="1"/>
              </p:cNvSpPr>
              <p:nvPr/>
            </p:nvSpPr>
            <p:spPr bwMode="auto">
              <a:xfrm>
                <a:off x="773017"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3" name="Freeform 152">
                <a:extLst>
                  <a:ext uri="{FF2B5EF4-FFF2-40B4-BE49-F238E27FC236}">
                    <a16:creationId xmlns:a16="http://schemas.microsoft.com/office/drawing/2014/main" id="{951283C7-0E14-439D-9F5A-E2F53D0E2C6E}"/>
                  </a:ext>
                </a:extLst>
              </p:cNvPr>
              <p:cNvSpPr>
                <a:spLocks/>
              </p:cNvSpPr>
              <p:nvPr/>
            </p:nvSpPr>
            <p:spPr bwMode="auto">
              <a:xfrm>
                <a:off x="773017"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4" name="Rectangle 643">
                <a:extLst>
                  <a:ext uri="{FF2B5EF4-FFF2-40B4-BE49-F238E27FC236}">
                    <a16:creationId xmlns:a16="http://schemas.microsoft.com/office/drawing/2014/main" id="{D9B36A5E-DD4F-4C23-9B2F-72F4BD1C6148}"/>
                  </a:ext>
                </a:extLst>
              </p:cNvPr>
              <p:cNvSpPr>
                <a:spLocks noChangeArrowheads="1"/>
              </p:cNvSpPr>
              <p:nvPr/>
            </p:nvSpPr>
            <p:spPr bwMode="auto">
              <a:xfrm>
                <a:off x="875641" y="467454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5" name="Freeform 158">
                <a:extLst>
                  <a:ext uri="{FF2B5EF4-FFF2-40B4-BE49-F238E27FC236}">
                    <a16:creationId xmlns:a16="http://schemas.microsoft.com/office/drawing/2014/main" id="{F582B41E-85DC-43B9-ADAA-2865C252F2FE}"/>
                  </a:ext>
                </a:extLst>
              </p:cNvPr>
              <p:cNvSpPr>
                <a:spLocks/>
              </p:cNvSpPr>
              <p:nvPr/>
            </p:nvSpPr>
            <p:spPr bwMode="auto">
              <a:xfrm>
                <a:off x="875641" y="467454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6" name="Rectangle 645">
                <a:extLst>
                  <a:ext uri="{FF2B5EF4-FFF2-40B4-BE49-F238E27FC236}">
                    <a16:creationId xmlns:a16="http://schemas.microsoft.com/office/drawing/2014/main" id="{C5CDB554-EDF4-42CC-B1C1-6162C3165524}"/>
                  </a:ext>
                </a:extLst>
              </p:cNvPr>
              <p:cNvSpPr>
                <a:spLocks noChangeArrowheads="1"/>
              </p:cNvSpPr>
              <p:nvPr/>
            </p:nvSpPr>
            <p:spPr bwMode="auto">
              <a:xfrm>
                <a:off x="565688" y="5336057"/>
                <a:ext cx="66567" cy="8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7" name="Rectangle 646">
                <a:extLst>
                  <a:ext uri="{FF2B5EF4-FFF2-40B4-BE49-F238E27FC236}">
                    <a16:creationId xmlns:a16="http://schemas.microsoft.com/office/drawing/2014/main" id="{29DDF27A-FE34-4552-A6E5-BFD240EC550C}"/>
                  </a:ext>
                </a:extLst>
              </p:cNvPr>
              <p:cNvSpPr>
                <a:spLocks noChangeArrowheads="1"/>
              </p:cNvSpPr>
              <p:nvPr/>
            </p:nvSpPr>
            <p:spPr bwMode="auto">
              <a:xfrm>
                <a:off x="565688" y="5415799"/>
                <a:ext cx="66567" cy="8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8" name="Freeform 331">
                <a:extLst>
                  <a:ext uri="{FF2B5EF4-FFF2-40B4-BE49-F238E27FC236}">
                    <a16:creationId xmlns:a16="http://schemas.microsoft.com/office/drawing/2014/main" id="{3F9D7561-A543-497C-B454-CA0746FD4FA4}"/>
                  </a:ext>
                </a:extLst>
              </p:cNvPr>
              <p:cNvSpPr>
                <a:spLocks/>
              </p:cNvSpPr>
              <p:nvPr/>
            </p:nvSpPr>
            <p:spPr bwMode="auto">
              <a:xfrm>
                <a:off x="565688" y="5336057"/>
                <a:ext cx="66567" cy="79742"/>
              </a:xfrm>
              <a:custGeom>
                <a:avLst/>
                <a:gdLst>
                  <a:gd name="T0" fmla="*/ 96 w 96"/>
                  <a:gd name="T1" fmla="*/ 0 h 115"/>
                  <a:gd name="T2" fmla="*/ 96 w 96"/>
                  <a:gd name="T3" fmla="*/ 0 h 115"/>
                  <a:gd name="T4" fmla="*/ 0 w 96"/>
                  <a:gd name="T5" fmla="*/ 115 h 115"/>
                  <a:gd name="T6" fmla="*/ 96 w 96"/>
                  <a:gd name="T7" fmla="*/ 115 h 115"/>
                  <a:gd name="T8" fmla="*/ 96 w 96"/>
                  <a:gd name="T9" fmla="*/ 0 h 115"/>
                </a:gdLst>
                <a:ahLst/>
                <a:cxnLst>
                  <a:cxn ang="0">
                    <a:pos x="T0" y="T1"/>
                  </a:cxn>
                  <a:cxn ang="0">
                    <a:pos x="T2" y="T3"/>
                  </a:cxn>
                  <a:cxn ang="0">
                    <a:pos x="T4" y="T5"/>
                  </a:cxn>
                  <a:cxn ang="0">
                    <a:pos x="T6" y="T7"/>
                  </a:cxn>
                  <a:cxn ang="0">
                    <a:pos x="T8" y="T9"/>
                  </a:cxn>
                </a:cxnLst>
                <a:rect l="0" t="0" r="r" b="b"/>
                <a:pathLst>
                  <a:path w="96" h="115">
                    <a:moveTo>
                      <a:pt x="96" y="0"/>
                    </a:moveTo>
                    <a:lnTo>
                      <a:pt x="96" y="0"/>
                    </a:lnTo>
                    <a:lnTo>
                      <a:pt x="0" y="115"/>
                    </a:lnTo>
                    <a:lnTo>
                      <a:pt x="96" y="115"/>
                    </a:lnTo>
                    <a:lnTo>
                      <a:pt x="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9" name="Rectangle 648">
                <a:extLst>
                  <a:ext uri="{FF2B5EF4-FFF2-40B4-BE49-F238E27FC236}">
                    <a16:creationId xmlns:a16="http://schemas.microsoft.com/office/drawing/2014/main" id="{D737DD31-000F-4C10-A925-9C86F2D462BA}"/>
                  </a:ext>
                </a:extLst>
              </p:cNvPr>
              <p:cNvSpPr>
                <a:spLocks noChangeArrowheads="1"/>
              </p:cNvSpPr>
              <p:nvPr/>
            </p:nvSpPr>
            <p:spPr bwMode="auto">
              <a:xfrm>
                <a:off x="299420" y="4522690"/>
                <a:ext cx="703808" cy="41604"/>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0" name="Rectangle 649">
                <a:extLst>
                  <a:ext uri="{FF2B5EF4-FFF2-40B4-BE49-F238E27FC236}">
                    <a16:creationId xmlns:a16="http://schemas.microsoft.com/office/drawing/2014/main" id="{5E55979D-7C59-471A-9CD9-18BF957D6371}"/>
                  </a:ext>
                </a:extLst>
              </p:cNvPr>
              <p:cNvSpPr>
                <a:spLocks noChangeArrowheads="1"/>
              </p:cNvSpPr>
              <p:nvPr/>
            </p:nvSpPr>
            <p:spPr bwMode="auto">
              <a:xfrm>
                <a:off x="357666"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1" name="Rectangle 650">
                <a:extLst>
                  <a:ext uri="{FF2B5EF4-FFF2-40B4-BE49-F238E27FC236}">
                    <a16:creationId xmlns:a16="http://schemas.microsoft.com/office/drawing/2014/main" id="{481F34B5-5DEA-4B88-9984-F34D7A738F0F}"/>
                  </a:ext>
                </a:extLst>
              </p:cNvPr>
              <p:cNvSpPr>
                <a:spLocks noChangeArrowheads="1"/>
              </p:cNvSpPr>
              <p:nvPr/>
            </p:nvSpPr>
            <p:spPr bwMode="auto">
              <a:xfrm>
                <a:off x="471385"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2" name="Rectangle 651">
                <a:extLst>
                  <a:ext uri="{FF2B5EF4-FFF2-40B4-BE49-F238E27FC236}">
                    <a16:creationId xmlns:a16="http://schemas.microsoft.com/office/drawing/2014/main" id="{C9F32F70-2028-4543-9373-89A3E71F27ED}"/>
                  </a:ext>
                </a:extLst>
              </p:cNvPr>
              <p:cNvSpPr>
                <a:spLocks noChangeArrowheads="1"/>
              </p:cNvSpPr>
              <p:nvPr/>
            </p:nvSpPr>
            <p:spPr bwMode="auto">
              <a:xfrm>
                <a:off x="585104" y="4558747"/>
                <a:ext cx="22189"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3" name="Rectangle 652">
                <a:extLst>
                  <a:ext uri="{FF2B5EF4-FFF2-40B4-BE49-F238E27FC236}">
                    <a16:creationId xmlns:a16="http://schemas.microsoft.com/office/drawing/2014/main" id="{36AE839B-23A0-470B-B618-4BBBB807B6B3}"/>
                  </a:ext>
                </a:extLst>
              </p:cNvPr>
              <p:cNvSpPr>
                <a:spLocks noChangeArrowheads="1"/>
              </p:cNvSpPr>
              <p:nvPr/>
            </p:nvSpPr>
            <p:spPr bwMode="auto">
              <a:xfrm>
                <a:off x="700902"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4" name="Rectangle 653">
                <a:extLst>
                  <a:ext uri="{FF2B5EF4-FFF2-40B4-BE49-F238E27FC236}">
                    <a16:creationId xmlns:a16="http://schemas.microsoft.com/office/drawing/2014/main" id="{B8942A01-C34F-489A-B245-5FBD925B01B4}"/>
                  </a:ext>
                </a:extLst>
              </p:cNvPr>
              <p:cNvSpPr>
                <a:spLocks noChangeArrowheads="1"/>
              </p:cNvSpPr>
              <p:nvPr/>
            </p:nvSpPr>
            <p:spPr bwMode="auto">
              <a:xfrm>
                <a:off x="814621"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5" name="Rectangle 654">
                <a:extLst>
                  <a:ext uri="{FF2B5EF4-FFF2-40B4-BE49-F238E27FC236}">
                    <a16:creationId xmlns:a16="http://schemas.microsoft.com/office/drawing/2014/main" id="{4B0492C0-F011-4B7B-B7CB-DA0C066D3695}"/>
                  </a:ext>
                </a:extLst>
              </p:cNvPr>
              <p:cNvSpPr>
                <a:spLocks noChangeArrowheads="1"/>
              </p:cNvSpPr>
              <p:nvPr/>
            </p:nvSpPr>
            <p:spPr bwMode="auto">
              <a:xfrm>
                <a:off x="928340" y="4558747"/>
                <a:ext cx="19415" cy="8251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656" name="Group 655">
                <a:extLst>
                  <a:ext uri="{FF2B5EF4-FFF2-40B4-BE49-F238E27FC236}">
                    <a16:creationId xmlns:a16="http://schemas.microsoft.com/office/drawing/2014/main" id="{6EDBE7EB-24FC-48B2-AFA6-48229F44E5FB}"/>
                  </a:ext>
                </a:extLst>
              </p:cNvPr>
              <p:cNvGrpSpPr/>
              <p:nvPr/>
            </p:nvGrpSpPr>
            <p:grpSpPr>
              <a:xfrm>
                <a:off x="357665" y="4674393"/>
                <a:ext cx="278128" cy="1017443"/>
                <a:chOff x="355284" y="4674393"/>
                <a:chExt cx="278128" cy="1017443"/>
              </a:xfrm>
            </p:grpSpPr>
            <p:sp>
              <p:nvSpPr>
                <p:cNvPr id="657" name="Rectangle 656">
                  <a:extLst>
                    <a:ext uri="{FF2B5EF4-FFF2-40B4-BE49-F238E27FC236}">
                      <a16:creationId xmlns:a16="http://schemas.microsoft.com/office/drawing/2014/main" id="{F4E2AC61-613C-4D06-A6BA-4A7FCE79F2D2}"/>
                    </a:ext>
                  </a:extLst>
                </p:cNvPr>
                <p:cNvSpPr>
                  <a:spLocks noChangeArrowheads="1"/>
                </p:cNvSpPr>
                <p:nvPr/>
              </p:nvSpPr>
              <p:spPr bwMode="auto">
                <a:xfrm>
                  <a:off x="355284" y="467439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8" name="Rectangle 657">
                  <a:extLst>
                    <a:ext uri="{FF2B5EF4-FFF2-40B4-BE49-F238E27FC236}">
                      <a16:creationId xmlns:a16="http://schemas.microsoft.com/office/drawing/2014/main" id="{8F97DD11-D1CC-4F15-98F8-C3AABF850604}"/>
                    </a:ext>
                  </a:extLst>
                </p:cNvPr>
                <p:cNvSpPr>
                  <a:spLocks noChangeArrowheads="1"/>
                </p:cNvSpPr>
                <p:nvPr/>
              </p:nvSpPr>
              <p:spPr bwMode="auto">
                <a:xfrm>
                  <a:off x="355284" y="4806949"/>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9" name="Rectangle 658">
                  <a:extLst>
                    <a:ext uri="{FF2B5EF4-FFF2-40B4-BE49-F238E27FC236}">
                      <a16:creationId xmlns:a16="http://schemas.microsoft.com/office/drawing/2014/main" id="{2B5DED87-EB7D-45B5-8224-743C540E488F}"/>
                    </a:ext>
                  </a:extLst>
                </p:cNvPr>
                <p:cNvSpPr>
                  <a:spLocks noChangeArrowheads="1"/>
                </p:cNvSpPr>
                <p:nvPr/>
              </p:nvSpPr>
              <p:spPr bwMode="auto">
                <a:xfrm>
                  <a:off x="355284" y="4939505"/>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0" name="Rectangle 659">
                  <a:extLst>
                    <a:ext uri="{FF2B5EF4-FFF2-40B4-BE49-F238E27FC236}">
                      <a16:creationId xmlns:a16="http://schemas.microsoft.com/office/drawing/2014/main" id="{FEF72B0D-6AE6-4477-9E38-9870494A14A7}"/>
                    </a:ext>
                  </a:extLst>
                </p:cNvPr>
                <p:cNvSpPr>
                  <a:spLocks noChangeArrowheads="1"/>
                </p:cNvSpPr>
                <p:nvPr/>
              </p:nvSpPr>
              <p:spPr bwMode="auto">
                <a:xfrm>
                  <a:off x="355284" y="5072061"/>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1" name="Rectangle 660">
                  <a:extLst>
                    <a:ext uri="{FF2B5EF4-FFF2-40B4-BE49-F238E27FC236}">
                      <a16:creationId xmlns:a16="http://schemas.microsoft.com/office/drawing/2014/main" id="{48E52D97-3249-4F78-A409-AF64E7A94D6D}"/>
                    </a:ext>
                  </a:extLst>
                </p:cNvPr>
                <p:cNvSpPr>
                  <a:spLocks noChangeArrowheads="1"/>
                </p:cNvSpPr>
                <p:nvPr/>
              </p:nvSpPr>
              <p:spPr bwMode="auto">
                <a:xfrm>
                  <a:off x="355284" y="5204617"/>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2" name="Rectangle 661">
                  <a:extLst>
                    <a:ext uri="{FF2B5EF4-FFF2-40B4-BE49-F238E27FC236}">
                      <a16:creationId xmlns:a16="http://schemas.microsoft.com/office/drawing/2014/main" id="{110217B4-D87F-45F3-8DF4-2E18ED967983}"/>
                    </a:ext>
                  </a:extLst>
                </p:cNvPr>
                <p:cNvSpPr>
                  <a:spLocks noChangeArrowheads="1"/>
                </p:cNvSpPr>
                <p:nvPr/>
              </p:nvSpPr>
              <p:spPr bwMode="auto">
                <a:xfrm>
                  <a:off x="355284" y="5337173"/>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3" name="Rectangle 662">
                  <a:extLst>
                    <a:ext uri="{FF2B5EF4-FFF2-40B4-BE49-F238E27FC236}">
                      <a16:creationId xmlns:a16="http://schemas.microsoft.com/office/drawing/2014/main" id="{98F2A04B-0715-48B3-84DE-F887166E0622}"/>
                    </a:ext>
                  </a:extLst>
                </p:cNvPr>
                <p:cNvSpPr>
                  <a:spLocks noChangeArrowheads="1"/>
                </p:cNvSpPr>
                <p:nvPr/>
              </p:nvSpPr>
              <p:spPr bwMode="auto">
                <a:xfrm>
                  <a:off x="355284" y="546973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6CFFFB6-D7F5-405E-92D5-07CBA3D9F885}"/>
                    </a:ext>
                  </a:extLst>
                </p:cNvPr>
                <p:cNvSpPr>
                  <a:spLocks noChangeArrowheads="1"/>
                </p:cNvSpPr>
                <p:nvPr/>
              </p:nvSpPr>
              <p:spPr bwMode="auto">
                <a:xfrm>
                  <a:off x="355284" y="5603080"/>
                  <a:ext cx="278128" cy="88756"/>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44" name="Group 43">
            <a:extLst>
              <a:ext uri="{FF2B5EF4-FFF2-40B4-BE49-F238E27FC236}">
                <a16:creationId xmlns:a16="http://schemas.microsoft.com/office/drawing/2014/main" id="{B3E3BDF2-B5CC-4075-B28C-5E58EF7F00B2}"/>
              </a:ext>
            </a:extLst>
          </p:cNvPr>
          <p:cNvGrpSpPr/>
          <p:nvPr/>
        </p:nvGrpSpPr>
        <p:grpSpPr>
          <a:xfrm>
            <a:off x="8445892" y="5075791"/>
            <a:ext cx="654158" cy="1116572"/>
            <a:chOff x="6929439" y="5149236"/>
            <a:chExt cx="811251" cy="1541870"/>
          </a:xfrm>
        </p:grpSpPr>
        <p:grpSp>
          <p:nvGrpSpPr>
            <p:cNvPr id="666" name="Group 665">
              <a:extLst>
                <a:ext uri="{FF2B5EF4-FFF2-40B4-BE49-F238E27FC236}">
                  <a16:creationId xmlns:a16="http://schemas.microsoft.com/office/drawing/2014/main" id="{53D46D18-B1E5-4077-8C5E-C34FC32E3691}"/>
                </a:ext>
              </a:extLst>
            </p:cNvPr>
            <p:cNvGrpSpPr/>
            <p:nvPr/>
          </p:nvGrpSpPr>
          <p:grpSpPr>
            <a:xfrm>
              <a:off x="6929439" y="5334106"/>
              <a:ext cx="811251" cy="1357000"/>
              <a:chOff x="7288010" y="4501680"/>
              <a:chExt cx="811251" cy="1357000"/>
            </a:xfrm>
          </p:grpSpPr>
          <p:sp>
            <p:nvSpPr>
              <p:cNvPr id="700" name="TextBox 541">
                <a:extLst>
                  <a:ext uri="{FF2B5EF4-FFF2-40B4-BE49-F238E27FC236}">
                    <a16:creationId xmlns:a16="http://schemas.microsoft.com/office/drawing/2014/main" id="{B27749A0-4D3D-4DF4-9879-3E1A8A84B2DF}"/>
                  </a:ext>
                </a:extLst>
              </p:cNvPr>
              <p:cNvSpPr txBox="1"/>
              <p:nvPr/>
            </p:nvSpPr>
            <p:spPr>
              <a:xfrm>
                <a:off x="7288010" y="5648302"/>
                <a:ext cx="811251" cy="2103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Branch</a:t>
                </a:r>
              </a:p>
            </p:txBody>
          </p:sp>
          <p:grpSp>
            <p:nvGrpSpPr>
              <p:cNvPr id="701" name="Group 700">
                <a:extLst>
                  <a:ext uri="{FF2B5EF4-FFF2-40B4-BE49-F238E27FC236}">
                    <a16:creationId xmlns:a16="http://schemas.microsoft.com/office/drawing/2014/main" id="{541D03A1-F873-4A27-BDB1-F7BA862A46E4}"/>
                  </a:ext>
                </a:extLst>
              </p:cNvPr>
              <p:cNvGrpSpPr/>
              <p:nvPr/>
            </p:nvGrpSpPr>
            <p:grpSpPr>
              <a:xfrm>
                <a:off x="7571021" y="4501680"/>
                <a:ext cx="198668" cy="251420"/>
                <a:chOff x="2382348" y="4130857"/>
                <a:chExt cx="337719" cy="427393"/>
              </a:xfrm>
            </p:grpSpPr>
            <p:sp>
              <p:nvSpPr>
                <p:cNvPr id="702" name="Freeform 23">
                  <a:extLst>
                    <a:ext uri="{FF2B5EF4-FFF2-40B4-BE49-F238E27FC236}">
                      <a16:creationId xmlns:a16="http://schemas.microsoft.com/office/drawing/2014/main" id="{EAE0008C-9EC1-4886-B3EC-0BDF740A5EC8}"/>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3" name="Oval 702">
                  <a:extLst>
                    <a:ext uri="{FF2B5EF4-FFF2-40B4-BE49-F238E27FC236}">
                      <a16:creationId xmlns:a16="http://schemas.microsoft.com/office/drawing/2014/main" id="{476A217D-C359-41E0-B566-35429252C253}"/>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67" name="Group 666">
              <a:extLst>
                <a:ext uri="{FF2B5EF4-FFF2-40B4-BE49-F238E27FC236}">
                  <a16:creationId xmlns:a16="http://schemas.microsoft.com/office/drawing/2014/main" id="{E510F36A-6E9E-4F4C-9CEE-8B8A812874A7}"/>
                </a:ext>
              </a:extLst>
            </p:cNvPr>
            <p:cNvGrpSpPr/>
            <p:nvPr/>
          </p:nvGrpSpPr>
          <p:grpSpPr>
            <a:xfrm>
              <a:off x="7143022" y="5149236"/>
              <a:ext cx="416599" cy="1345538"/>
              <a:chOff x="10270571" y="3117056"/>
              <a:chExt cx="676275" cy="2492376"/>
            </a:xfrm>
          </p:grpSpPr>
          <p:sp>
            <p:nvSpPr>
              <p:cNvPr id="668" name="Freeform 146">
                <a:extLst>
                  <a:ext uri="{FF2B5EF4-FFF2-40B4-BE49-F238E27FC236}">
                    <a16:creationId xmlns:a16="http://schemas.microsoft.com/office/drawing/2014/main" id="{4F3BF50F-4AB3-4FCE-8B79-06F3FCACA4C2}"/>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9" name="Freeform 147">
                <a:extLst>
                  <a:ext uri="{FF2B5EF4-FFF2-40B4-BE49-F238E27FC236}">
                    <a16:creationId xmlns:a16="http://schemas.microsoft.com/office/drawing/2014/main" id="{7D7D7392-7539-471D-9585-BC341A29CB31}"/>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0" name="Rectangle 669">
                <a:extLst>
                  <a:ext uri="{FF2B5EF4-FFF2-40B4-BE49-F238E27FC236}">
                    <a16:creationId xmlns:a16="http://schemas.microsoft.com/office/drawing/2014/main" id="{6DF260CF-8FF3-4BF1-A471-3E380A65B9DF}"/>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1" name="Rectangle 670">
                <a:extLst>
                  <a:ext uri="{FF2B5EF4-FFF2-40B4-BE49-F238E27FC236}">
                    <a16:creationId xmlns:a16="http://schemas.microsoft.com/office/drawing/2014/main" id="{8E7E93E1-5703-45FC-A520-30ACD667D8A1}"/>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2" name="Freeform 150">
                <a:extLst>
                  <a:ext uri="{FF2B5EF4-FFF2-40B4-BE49-F238E27FC236}">
                    <a16:creationId xmlns:a16="http://schemas.microsoft.com/office/drawing/2014/main" id="{C7E968FB-ACA3-42EC-9340-DB20B59B3F82}"/>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3" name="Rectangle 672">
                <a:extLst>
                  <a:ext uri="{FF2B5EF4-FFF2-40B4-BE49-F238E27FC236}">
                    <a16:creationId xmlns:a16="http://schemas.microsoft.com/office/drawing/2014/main" id="{AD60D4B5-4E64-4EE2-A713-421BC147412F}"/>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4" name="Rectangle 673">
                <a:extLst>
                  <a:ext uri="{FF2B5EF4-FFF2-40B4-BE49-F238E27FC236}">
                    <a16:creationId xmlns:a16="http://schemas.microsoft.com/office/drawing/2014/main" id="{F7EFFA25-1363-47D6-A759-C1A9489C85E2}"/>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5" name="Rectangle 674">
                <a:extLst>
                  <a:ext uri="{FF2B5EF4-FFF2-40B4-BE49-F238E27FC236}">
                    <a16:creationId xmlns:a16="http://schemas.microsoft.com/office/drawing/2014/main" id="{BA1D00E4-6292-4137-A38C-FE1DEDDF4FD5}"/>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6" name="Rectangle 675">
                <a:extLst>
                  <a:ext uri="{FF2B5EF4-FFF2-40B4-BE49-F238E27FC236}">
                    <a16:creationId xmlns:a16="http://schemas.microsoft.com/office/drawing/2014/main" id="{82A5D536-37C3-47B8-873B-74DAF8635DA9}"/>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7" name="Rectangle 676">
                <a:extLst>
                  <a:ext uri="{FF2B5EF4-FFF2-40B4-BE49-F238E27FC236}">
                    <a16:creationId xmlns:a16="http://schemas.microsoft.com/office/drawing/2014/main" id="{88640F82-E751-464E-BF94-050141BD953E}"/>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8" name="Rectangle 677">
                <a:extLst>
                  <a:ext uri="{FF2B5EF4-FFF2-40B4-BE49-F238E27FC236}">
                    <a16:creationId xmlns:a16="http://schemas.microsoft.com/office/drawing/2014/main" id="{1E89AAA2-F49B-4815-85F4-AA9C35F7297C}"/>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9" name="Rectangle 678">
                <a:extLst>
                  <a:ext uri="{FF2B5EF4-FFF2-40B4-BE49-F238E27FC236}">
                    <a16:creationId xmlns:a16="http://schemas.microsoft.com/office/drawing/2014/main" id="{BD4D3EEA-183B-4FFD-9044-699E128CD7B0}"/>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0" name="Rectangle 679">
                <a:extLst>
                  <a:ext uri="{FF2B5EF4-FFF2-40B4-BE49-F238E27FC236}">
                    <a16:creationId xmlns:a16="http://schemas.microsoft.com/office/drawing/2014/main" id="{542FC151-B266-4326-8574-0490B09E79E4}"/>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1" name="Rectangle 680">
                <a:extLst>
                  <a:ext uri="{FF2B5EF4-FFF2-40B4-BE49-F238E27FC236}">
                    <a16:creationId xmlns:a16="http://schemas.microsoft.com/office/drawing/2014/main" id="{B1ACED6A-1719-4C30-85D6-6E3CA8ED00FF}"/>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2" name="Rectangle 681">
                <a:extLst>
                  <a:ext uri="{FF2B5EF4-FFF2-40B4-BE49-F238E27FC236}">
                    <a16:creationId xmlns:a16="http://schemas.microsoft.com/office/drawing/2014/main" id="{D9DF9D5F-100A-4F95-A7F0-80BC5B86ABA5}"/>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3" name="Rectangle 682">
                <a:extLst>
                  <a:ext uri="{FF2B5EF4-FFF2-40B4-BE49-F238E27FC236}">
                    <a16:creationId xmlns:a16="http://schemas.microsoft.com/office/drawing/2014/main" id="{5FC209A0-50C6-4237-A134-8B62C06F5198}"/>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4" name="Rectangle 683">
                <a:extLst>
                  <a:ext uri="{FF2B5EF4-FFF2-40B4-BE49-F238E27FC236}">
                    <a16:creationId xmlns:a16="http://schemas.microsoft.com/office/drawing/2014/main" id="{5BACEAE0-E17E-4DF5-815A-62F66636430F}"/>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685" name="Group 684">
                <a:extLst>
                  <a:ext uri="{FF2B5EF4-FFF2-40B4-BE49-F238E27FC236}">
                    <a16:creationId xmlns:a16="http://schemas.microsoft.com/office/drawing/2014/main" id="{A56F13D4-E8AC-419E-940B-C76C7E7DA41C}"/>
                  </a:ext>
                </a:extLst>
              </p:cNvPr>
              <p:cNvGrpSpPr/>
              <p:nvPr/>
            </p:nvGrpSpPr>
            <p:grpSpPr>
              <a:xfrm>
                <a:off x="10376933" y="3704431"/>
                <a:ext cx="319088" cy="1460500"/>
                <a:chOff x="10376933" y="3704431"/>
                <a:chExt cx="319088" cy="1460500"/>
              </a:xfrm>
            </p:grpSpPr>
            <p:sp>
              <p:nvSpPr>
                <p:cNvPr id="690" name="Rectangle 689">
                  <a:extLst>
                    <a:ext uri="{FF2B5EF4-FFF2-40B4-BE49-F238E27FC236}">
                      <a16:creationId xmlns:a16="http://schemas.microsoft.com/office/drawing/2014/main" id="{226EDFCD-012E-44DA-9D51-65D56222A378}"/>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1" name="Rectangle 690">
                  <a:extLst>
                    <a:ext uri="{FF2B5EF4-FFF2-40B4-BE49-F238E27FC236}">
                      <a16:creationId xmlns:a16="http://schemas.microsoft.com/office/drawing/2014/main" id="{57831EC2-5624-4948-8EB7-6C665EF42209}"/>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2" name="Rectangle 691">
                  <a:extLst>
                    <a:ext uri="{FF2B5EF4-FFF2-40B4-BE49-F238E27FC236}">
                      <a16:creationId xmlns:a16="http://schemas.microsoft.com/office/drawing/2014/main" id="{9621D1D9-50E6-406B-9CD0-980E1738B3AF}"/>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3" name="Rectangle 692">
                  <a:extLst>
                    <a:ext uri="{FF2B5EF4-FFF2-40B4-BE49-F238E27FC236}">
                      <a16:creationId xmlns:a16="http://schemas.microsoft.com/office/drawing/2014/main" id="{A592BFBF-DA53-4D9B-BDE1-7A83EDCED0BF}"/>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4" name="Rectangle 693">
                  <a:extLst>
                    <a:ext uri="{FF2B5EF4-FFF2-40B4-BE49-F238E27FC236}">
                      <a16:creationId xmlns:a16="http://schemas.microsoft.com/office/drawing/2014/main" id="{77B5D621-F13C-479B-B099-F306106142EA}"/>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5" name="Rectangle 694">
                  <a:extLst>
                    <a:ext uri="{FF2B5EF4-FFF2-40B4-BE49-F238E27FC236}">
                      <a16:creationId xmlns:a16="http://schemas.microsoft.com/office/drawing/2014/main" id="{4A9DC829-A3C4-452D-B4C9-7E1D9EB7239A}"/>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6" name="Rectangle 695">
                  <a:extLst>
                    <a:ext uri="{FF2B5EF4-FFF2-40B4-BE49-F238E27FC236}">
                      <a16:creationId xmlns:a16="http://schemas.microsoft.com/office/drawing/2014/main" id="{DDB0FA31-7F08-460B-B0F6-AE835888A299}"/>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7" name="Rectangle 696">
                  <a:extLst>
                    <a:ext uri="{FF2B5EF4-FFF2-40B4-BE49-F238E27FC236}">
                      <a16:creationId xmlns:a16="http://schemas.microsoft.com/office/drawing/2014/main" id="{75A70877-C78E-4DF8-A5A6-C52E4D7B7AD5}"/>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8" name="Rectangle 697">
                  <a:extLst>
                    <a:ext uri="{FF2B5EF4-FFF2-40B4-BE49-F238E27FC236}">
                      <a16:creationId xmlns:a16="http://schemas.microsoft.com/office/drawing/2014/main" id="{FD7952BD-DF71-4120-82DA-18F0A9D1E1B2}"/>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9" name="Rectangle 698">
                  <a:extLst>
                    <a:ext uri="{FF2B5EF4-FFF2-40B4-BE49-F238E27FC236}">
                      <a16:creationId xmlns:a16="http://schemas.microsoft.com/office/drawing/2014/main" id="{B4004768-EF5A-4F5E-9681-BFD26FE433EE}"/>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86" name="Rectangle 685">
                <a:extLst>
                  <a:ext uri="{FF2B5EF4-FFF2-40B4-BE49-F238E27FC236}">
                    <a16:creationId xmlns:a16="http://schemas.microsoft.com/office/drawing/2014/main" id="{2FB95AD9-092B-4F77-922B-41FB47D2A885}"/>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7" name="Rectangle 686">
                <a:extLst>
                  <a:ext uri="{FF2B5EF4-FFF2-40B4-BE49-F238E27FC236}">
                    <a16:creationId xmlns:a16="http://schemas.microsoft.com/office/drawing/2014/main" id="{6FAD4CEC-4B2F-46E9-9B36-91D1311D5C00}"/>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8" name="Freeform 187">
                <a:extLst>
                  <a:ext uri="{FF2B5EF4-FFF2-40B4-BE49-F238E27FC236}">
                    <a16:creationId xmlns:a16="http://schemas.microsoft.com/office/drawing/2014/main" id="{BF1C142E-58FE-4E93-8BDB-24B62F9B540B}"/>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9" name="Freeform 188">
                <a:extLst>
                  <a:ext uri="{FF2B5EF4-FFF2-40B4-BE49-F238E27FC236}">
                    <a16:creationId xmlns:a16="http://schemas.microsoft.com/office/drawing/2014/main" id="{72228D02-85EE-4821-B2C6-46723E3069E2}"/>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3502D3D0-7168-4899-8FD3-7B7828E5FEA1}"/>
              </a:ext>
            </a:extLst>
          </p:cNvPr>
          <p:cNvGrpSpPr/>
          <p:nvPr/>
        </p:nvGrpSpPr>
        <p:grpSpPr>
          <a:xfrm>
            <a:off x="9453581" y="5068433"/>
            <a:ext cx="654158" cy="1116572"/>
            <a:chOff x="6929439" y="5149236"/>
            <a:chExt cx="811251" cy="1541870"/>
          </a:xfrm>
        </p:grpSpPr>
        <p:grpSp>
          <p:nvGrpSpPr>
            <p:cNvPr id="705" name="Group 704">
              <a:extLst>
                <a:ext uri="{FF2B5EF4-FFF2-40B4-BE49-F238E27FC236}">
                  <a16:creationId xmlns:a16="http://schemas.microsoft.com/office/drawing/2014/main" id="{D06CD89A-9BC4-41CD-8A3D-18499464A30F}"/>
                </a:ext>
              </a:extLst>
            </p:cNvPr>
            <p:cNvGrpSpPr/>
            <p:nvPr/>
          </p:nvGrpSpPr>
          <p:grpSpPr>
            <a:xfrm>
              <a:off x="6929439" y="5334106"/>
              <a:ext cx="811251" cy="1357000"/>
              <a:chOff x="7288010" y="4501680"/>
              <a:chExt cx="811251" cy="1357000"/>
            </a:xfrm>
          </p:grpSpPr>
          <p:sp>
            <p:nvSpPr>
              <p:cNvPr id="739" name="TextBox 485">
                <a:extLst>
                  <a:ext uri="{FF2B5EF4-FFF2-40B4-BE49-F238E27FC236}">
                    <a16:creationId xmlns:a16="http://schemas.microsoft.com/office/drawing/2014/main" id="{583EFF12-32C3-4787-894F-40B057F590E7}"/>
                  </a:ext>
                </a:extLst>
              </p:cNvPr>
              <p:cNvSpPr txBox="1"/>
              <p:nvPr/>
            </p:nvSpPr>
            <p:spPr>
              <a:xfrm>
                <a:off x="7288010" y="5648302"/>
                <a:ext cx="811251" cy="2103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Branch</a:t>
                </a:r>
              </a:p>
            </p:txBody>
          </p:sp>
          <p:grpSp>
            <p:nvGrpSpPr>
              <p:cNvPr id="740" name="Group 739">
                <a:extLst>
                  <a:ext uri="{FF2B5EF4-FFF2-40B4-BE49-F238E27FC236}">
                    <a16:creationId xmlns:a16="http://schemas.microsoft.com/office/drawing/2014/main" id="{16D7A7DF-8076-4D1A-84D3-DBCD8ECCC0C7}"/>
                  </a:ext>
                </a:extLst>
              </p:cNvPr>
              <p:cNvGrpSpPr/>
              <p:nvPr/>
            </p:nvGrpSpPr>
            <p:grpSpPr>
              <a:xfrm>
                <a:off x="7571021" y="4501680"/>
                <a:ext cx="198668" cy="251420"/>
                <a:chOff x="2382348" y="4130857"/>
                <a:chExt cx="337719" cy="427393"/>
              </a:xfrm>
            </p:grpSpPr>
            <p:sp>
              <p:nvSpPr>
                <p:cNvPr id="741" name="Freeform 23">
                  <a:extLst>
                    <a:ext uri="{FF2B5EF4-FFF2-40B4-BE49-F238E27FC236}">
                      <a16:creationId xmlns:a16="http://schemas.microsoft.com/office/drawing/2014/main" id="{E8B647E5-0F9F-4082-B94B-0E0200D6B452}"/>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2" name="Oval 741">
                  <a:extLst>
                    <a:ext uri="{FF2B5EF4-FFF2-40B4-BE49-F238E27FC236}">
                      <a16:creationId xmlns:a16="http://schemas.microsoft.com/office/drawing/2014/main" id="{3DB90F1C-6EED-4AA9-9108-D02AA963FAB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06" name="Group 705">
              <a:extLst>
                <a:ext uri="{FF2B5EF4-FFF2-40B4-BE49-F238E27FC236}">
                  <a16:creationId xmlns:a16="http://schemas.microsoft.com/office/drawing/2014/main" id="{4C6B6117-0CE8-4521-9DBC-6DCC9194113D}"/>
                </a:ext>
              </a:extLst>
            </p:cNvPr>
            <p:cNvGrpSpPr/>
            <p:nvPr/>
          </p:nvGrpSpPr>
          <p:grpSpPr>
            <a:xfrm>
              <a:off x="7143022" y="5149236"/>
              <a:ext cx="416599" cy="1345538"/>
              <a:chOff x="10270571" y="3117056"/>
              <a:chExt cx="676275" cy="2492376"/>
            </a:xfrm>
          </p:grpSpPr>
          <p:sp>
            <p:nvSpPr>
              <p:cNvPr id="707" name="Freeform 146">
                <a:extLst>
                  <a:ext uri="{FF2B5EF4-FFF2-40B4-BE49-F238E27FC236}">
                    <a16:creationId xmlns:a16="http://schemas.microsoft.com/office/drawing/2014/main" id="{F4649D7E-615C-48A0-8625-1921B9284B30}"/>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8" name="Freeform 147">
                <a:extLst>
                  <a:ext uri="{FF2B5EF4-FFF2-40B4-BE49-F238E27FC236}">
                    <a16:creationId xmlns:a16="http://schemas.microsoft.com/office/drawing/2014/main" id="{E05C54BB-2672-48B5-934A-56A605F48429}"/>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9" name="Rectangle 708">
                <a:extLst>
                  <a:ext uri="{FF2B5EF4-FFF2-40B4-BE49-F238E27FC236}">
                    <a16:creationId xmlns:a16="http://schemas.microsoft.com/office/drawing/2014/main" id="{56891E2C-2AB3-4CDB-BCB1-25EF4CC48CA1}"/>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0" name="Rectangle 709">
                <a:extLst>
                  <a:ext uri="{FF2B5EF4-FFF2-40B4-BE49-F238E27FC236}">
                    <a16:creationId xmlns:a16="http://schemas.microsoft.com/office/drawing/2014/main" id="{091F8B50-6A17-4280-8785-4FDC899653EE}"/>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1" name="Freeform 150">
                <a:extLst>
                  <a:ext uri="{FF2B5EF4-FFF2-40B4-BE49-F238E27FC236}">
                    <a16:creationId xmlns:a16="http://schemas.microsoft.com/office/drawing/2014/main" id="{726B83DE-EBBD-430B-839B-880BCFD76CC1}"/>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2" name="Rectangle 711">
                <a:extLst>
                  <a:ext uri="{FF2B5EF4-FFF2-40B4-BE49-F238E27FC236}">
                    <a16:creationId xmlns:a16="http://schemas.microsoft.com/office/drawing/2014/main" id="{8927AE74-934C-4AC4-9B65-C07E2B5DD882}"/>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3" name="Rectangle 712">
                <a:extLst>
                  <a:ext uri="{FF2B5EF4-FFF2-40B4-BE49-F238E27FC236}">
                    <a16:creationId xmlns:a16="http://schemas.microsoft.com/office/drawing/2014/main" id="{5420F8FA-0D73-4DED-AD83-1E1B3A992D7B}"/>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4" name="Rectangle 713">
                <a:extLst>
                  <a:ext uri="{FF2B5EF4-FFF2-40B4-BE49-F238E27FC236}">
                    <a16:creationId xmlns:a16="http://schemas.microsoft.com/office/drawing/2014/main" id="{1A4322EF-7385-4AA5-B995-400CAA4A26DC}"/>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5" name="Rectangle 714">
                <a:extLst>
                  <a:ext uri="{FF2B5EF4-FFF2-40B4-BE49-F238E27FC236}">
                    <a16:creationId xmlns:a16="http://schemas.microsoft.com/office/drawing/2014/main" id="{2C3F9DD9-FBE9-4687-ABF2-3AB806AE852A}"/>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6" name="Rectangle 715">
                <a:extLst>
                  <a:ext uri="{FF2B5EF4-FFF2-40B4-BE49-F238E27FC236}">
                    <a16:creationId xmlns:a16="http://schemas.microsoft.com/office/drawing/2014/main" id="{7486BF61-B2F5-4A43-B053-F0183FFE2BA2}"/>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7" name="Rectangle 716">
                <a:extLst>
                  <a:ext uri="{FF2B5EF4-FFF2-40B4-BE49-F238E27FC236}">
                    <a16:creationId xmlns:a16="http://schemas.microsoft.com/office/drawing/2014/main" id="{F0B8BDF2-72E0-47B9-8A14-D288DA5B2E2A}"/>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8" name="Rectangle 717">
                <a:extLst>
                  <a:ext uri="{FF2B5EF4-FFF2-40B4-BE49-F238E27FC236}">
                    <a16:creationId xmlns:a16="http://schemas.microsoft.com/office/drawing/2014/main" id="{0C6B0825-A65B-4297-9942-D57DB229E629}"/>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9" name="Rectangle 718">
                <a:extLst>
                  <a:ext uri="{FF2B5EF4-FFF2-40B4-BE49-F238E27FC236}">
                    <a16:creationId xmlns:a16="http://schemas.microsoft.com/office/drawing/2014/main" id="{9D2FEF96-6CF2-4D55-8403-FAB38E3537D1}"/>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0" name="Rectangle 719">
                <a:extLst>
                  <a:ext uri="{FF2B5EF4-FFF2-40B4-BE49-F238E27FC236}">
                    <a16:creationId xmlns:a16="http://schemas.microsoft.com/office/drawing/2014/main" id="{7A92A596-E6AF-4F1B-8E9D-3661755BCE45}"/>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1" name="Rectangle 720">
                <a:extLst>
                  <a:ext uri="{FF2B5EF4-FFF2-40B4-BE49-F238E27FC236}">
                    <a16:creationId xmlns:a16="http://schemas.microsoft.com/office/drawing/2014/main" id="{8A452E88-9DD0-4BD0-A6DB-742109222DF2}"/>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2" name="Rectangle 721">
                <a:extLst>
                  <a:ext uri="{FF2B5EF4-FFF2-40B4-BE49-F238E27FC236}">
                    <a16:creationId xmlns:a16="http://schemas.microsoft.com/office/drawing/2014/main" id="{9A5E337C-59A7-47E0-A5BA-9D338082A0C0}"/>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3" name="Rectangle 722">
                <a:extLst>
                  <a:ext uri="{FF2B5EF4-FFF2-40B4-BE49-F238E27FC236}">
                    <a16:creationId xmlns:a16="http://schemas.microsoft.com/office/drawing/2014/main" id="{E2E7C652-A988-4A9B-8647-B0AD94F9898A}"/>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724" name="Group 723">
                <a:extLst>
                  <a:ext uri="{FF2B5EF4-FFF2-40B4-BE49-F238E27FC236}">
                    <a16:creationId xmlns:a16="http://schemas.microsoft.com/office/drawing/2014/main" id="{6EB295E8-1388-48C8-9455-D1362D849067}"/>
                  </a:ext>
                </a:extLst>
              </p:cNvPr>
              <p:cNvGrpSpPr/>
              <p:nvPr/>
            </p:nvGrpSpPr>
            <p:grpSpPr>
              <a:xfrm>
                <a:off x="10376933" y="3704431"/>
                <a:ext cx="319088" cy="1460500"/>
                <a:chOff x="10376933" y="3704431"/>
                <a:chExt cx="319088" cy="1460500"/>
              </a:xfrm>
            </p:grpSpPr>
            <p:sp>
              <p:nvSpPr>
                <p:cNvPr id="729" name="Rectangle 728">
                  <a:extLst>
                    <a:ext uri="{FF2B5EF4-FFF2-40B4-BE49-F238E27FC236}">
                      <a16:creationId xmlns:a16="http://schemas.microsoft.com/office/drawing/2014/main" id="{12305025-0FAF-4109-83B6-E292827FAB03}"/>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0" name="Rectangle 729">
                  <a:extLst>
                    <a:ext uri="{FF2B5EF4-FFF2-40B4-BE49-F238E27FC236}">
                      <a16:creationId xmlns:a16="http://schemas.microsoft.com/office/drawing/2014/main" id="{39396101-1409-4F7D-B5FD-BEBAF1FB9041}"/>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1" name="Rectangle 730">
                  <a:extLst>
                    <a:ext uri="{FF2B5EF4-FFF2-40B4-BE49-F238E27FC236}">
                      <a16:creationId xmlns:a16="http://schemas.microsoft.com/office/drawing/2014/main" id="{E71AD2FE-1A54-4584-9166-359B266BDD1D}"/>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2" name="Rectangle 731">
                  <a:extLst>
                    <a:ext uri="{FF2B5EF4-FFF2-40B4-BE49-F238E27FC236}">
                      <a16:creationId xmlns:a16="http://schemas.microsoft.com/office/drawing/2014/main" id="{F121FF60-9012-4CE2-A43C-57462D0ECF21}"/>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3" name="Rectangle 732">
                  <a:extLst>
                    <a:ext uri="{FF2B5EF4-FFF2-40B4-BE49-F238E27FC236}">
                      <a16:creationId xmlns:a16="http://schemas.microsoft.com/office/drawing/2014/main" id="{0BB241AF-5F52-4CA0-8DF6-FCA51112BF0E}"/>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4" name="Rectangle 733">
                  <a:extLst>
                    <a:ext uri="{FF2B5EF4-FFF2-40B4-BE49-F238E27FC236}">
                      <a16:creationId xmlns:a16="http://schemas.microsoft.com/office/drawing/2014/main" id="{D89E8452-4A72-4104-84C9-4A942D5F3A7C}"/>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5" name="Rectangle 734">
                  <a:extLst>
                    <a:ext uri="{FF2B5EF4-FFF2-40B4-BE49-F238E27FC236}">
                      <a16:creationId xmlns:a16="http://schemas.microsoft.com/office/drawing/2014/main" id="{2AA7E242-68A0-4D56-8DBA-EB2CA6704B82}"/>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6" name="Rectangle 735">
                  <a:extLst>
                    <a:ext uri="{FF2B5EF4-FFF2-40B4-BE49-F238E27FC236}">
                      <a16:creationId xmlns:a16="http://schemas.microsoft.com/office/drawing/2014/main" id="{19405A8D-665B-4B2F-99A4-42765C6271F5}"/>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7" name="Rectangle 736">
                  <a:extLst>
                    <a:ext uri="{FF2B5EF4-FFF2-40B4-BE49-F238E27FC236}">
                      <a16:creationId xmlns:a16="http://schemas.microsoft.com/office/drawing/2014/main" id="{B6AFE027-2ECC-4436-9F8C-6E9253CBFC8C}"/>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8" name="Rectangle 737">
                  <a:extLst>
                    <a:ext uri="{FF2B5EF4-FFF2-40B4-BE49-F238E27FC236}">
                      <a16:creationId xmlns:a16="http://schemas.microsoft.com/office/drawing/2014/main" id="{219CD728-99AF-4CCF-AFDB-1BF9D89B9697}"/>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5" name="Rectangle 724">
                <a:extLst>
                  <a:ext uri="{FF2B5EF4-FFF2-40B4-BE49-F238E27FC236}">
                    <a16:creationId xmlns:a16="http://schemas.microsoft.com/office/drawing/2014/main" id="{9669282F-FC08-4D28-BF61-616DBC37E3E4}"/>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6" name="Rectangle 725">
                <a:extLst>
                  <a:ext uri="{FF2B5EF4-FFF2-40B4-BE49-F238E27FC236}">
                    <a16:creationId xmlns:a16="http://schemas.microsoft.com/office/drawing/2014/main" id="{D2875B31-653E-495C-9C8B-2D973736305C}"/>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7" name="Freeform 187">
                <a:extLst>
                  <a:ext uri="{FF2B5EF4-FFF2-40B4-BE49-F238E27FC236}">
                    <a16:creationId xmlns:a16="http://schemas.microsoft.com/office/drawing/2014/main" id="{A41B4A60-DC73-4CC4-8EB9-04E95749A5FB}"/>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8" name="Freeform 188">
                <a:extLst>
                  <a:ext uri="{FF2B5EF4-FFF2-40B4-BE49-F238E27FC236}">
                    <a16:creationId xmlns:a16="http://schemas.microsoft.com/office/drawing/2014/main" id="{43DC6A7C-ACEC-4D4B-B3DE-E688B581A491}"/>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F7CCFF6D-4148-49DD-9003-F4E31332B89D}"/>
              </a:ext>
            </a:extLst>
          </p:cNvPr>
          <p:cNvGrpSpPr/>
          <p:nvPr/>
        </p:nvGrpSpPr>
        <p:grpSpPr>
          <a:xfrm>
            <a:off x="10526810" y="5053718"/>
            <a:ext cx="654158" cy="1116572"/>
            <a:chOff x="6929439" y="5149236"/>
            <a:chExt cx="811251" cy="1541870"/>
          </a:xfrm>
        </p:grpSpPr>
        <p:grpSp>
          <p:nvGrpSpPr>
            <p:cNvPr id="744" name="Group 743">
              <a:extLst>
                <a:ext uri="{FF2B5EF4-FFF2-40B4-BE49-F238E27FC236}">
                  <a16:creationId xmlns:a16="http://schemas.microsoft.com/office/drawing/2014/main" id="{7F01D656-1890-44F9-A4E5-CD09A2A4C9D0}"/>
                </a:ext>
              </a:extLst>
            </p:cNvPr>
            <p:cNvGrpSpPr/>
            <p:nvPr/>
          </p:nvGrpSpPr>
          <p:grpSpPr>
            <a:xfrm>
              <a:off x="6929439" y="5334106"/>
              <a:ext cx="811251" cy="1357000"/>
              <a:chOff x="7288010" y="4501680"/>
              <a:chExt cx="811251" cy="1357000"/>
            </a:xfrm>
          </p:grpSpPr>
          <p:sp>
            <p:nvSpPr>
              <p:cNvPr id="778" name="TextBox 447">
                <a:extLst>
                  <a:ext uri="{FF2B5EF4-FFF2-40B4-BE49-F238E27FC236}">
                    <a16:creationId xmlns:a16="http://schemas.microsoft.com/office/drawing/2014/main" id="{BCDF42EB-380F-4D9F-8A8E-7E4BE54D1516}"/>
                  </a:ext>
                </a:extLst>
              </p:cNvPr>
              <p:cNvSpPr txBox="1"/>
              <p:nvPr/>
            </p:nvSpPr>
            <p:spPr>
              <a:xfrm>
                <a:off x="7288010" y="5648302"/>
                <a:ext cx="811251" cy="2103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Branch</a:t>
                </a:r>
              </a:p>
            </p:txBody>
          </p:sp>
          <p:grpSp>
            <p:nvGrpSpPr>
              <p:cNvPr id="779" name="Group 778">
                <a:extLst>
                  <a:ext uri="{FF2B5EF4-FFF2-40B4-BE49-F238E27FC236}">
                    <a16:creationId xmlns:a16="http://schemas.microsoft.com/office/drawing/2014/main" id="{2CE4848E-2B20-48AB-BEC3-6A8F9D369593}"/>
                  </a:ext>
                </a:extLst>
              </p:cNvPr>
              <p:cNvGrpSpPr/>
              <p:nvPr/>
            </p:nvGrpSpPr>
            <p:grpSpPr>
              <a:xfrm>
                <a:off x="7571021" y="4501680"/>
                <a:ext cx="198668" cy="251420"/>
                <a:chOff x="2382348" y="4130857"/>
                <a:chExt cx="337719" cy="427393"/>
              </a:xfrm>
            </p:grpSpPr>
            <p:sp>
              <p:nvSpPr>
                <p:cNvPr id="780" name="Freeform 23">
                  <a:extLst>
                    <a:ext uri="{FF2B5EF4-FFF2-40B4-BE49-F238E27FC236}">
                      <a16:creationId xmlns:a16="http://schemas.microsoft.com/office/drawing/2014/main" id="{C8E76DB4-1D35-4603-9652-C2333A2784CF}"/>
                    </a:ext>
                  </a:extLst>
                </p:cNvPr>
                <p:cNvSpPr>
                  <a:spLocks/>
                </p:cNvSpPr>
                <p:nvPr/>
              </p:nvSpPr>
              <p:spPr bwMode="auto">
                <a:xfrm flipH="1">
                  <a:off x="2382348" y="4350277"/>
                  <a:ext cx="337719" cy="207973"/>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81" name="Oval 780">
                  <a:extLst>
                    <a:ext uri="{FF2B5EF4-FFF2-40B4-BE49-F238E27FC236}">
                      <a16:creationId xmlns:a16="http://schemas.microsoft.com/office/drawing/2014/main" id="{A4DFE045-EA30-45A3-99DD-F178D9535D40}"/>
                    </a:ext>
                  </a:extLst>
                </p:cNvPr>
                <p:cNvSpPr>
                  <a:spLocks noChangeArrowheads="1"/>
                </p:cNvSpPr>
                <p:nvPr/>
              </p:nvSpPr>
              <p:spPr bwMode="auto">
                <a:xfrm flipH="1">
                  <a:off x="2441495" y="4130857"/>
                  <a:ext cx="219422" cy="219421"/>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745" name="Group 744">
              <a:extLst>
                <a:ext uri="{FF2B5EF4-FFF2-40B4-BE49-F238E27FC236}">
                  <a16:creationId xmlns:a16="http://schemas.microsoft.com/office/drawing/2014/main" id="{15B8347B-2D4C-4B39-A46B-0951F3E750B9}"/>
                </a:ext>
              </a:extLst>
            </p:cNvPr>
            <p:cNvGrpSpPr/>
            <p:nvPr/>
          </p:nvGrpSpPr>
          <p:grpSpPr>
            <a:xfrm>
              <a:off x="7143022" y="5149236"/>
              <a:ext cx="416599" cy="1345538"/>
              <a:chOff x="10270571" y="3117056"/>
              <a:chExt cx="676275" cy="2492376"/>
            </a:xfrm>
          </p:grpSpPr>
          <p:sp>
            <p:nvSpPr>
              <p:cNvPr id="746" name="Freeform 146">
                <a:extLst>
                  <a:ext uri="{FF2B5EF4-FFF2-40B4-BE49-F238E27FC236}">
                    <a16:creationId xmlns:a16="http://schemas.microsoft.com/office/drawing/2014/main" id="{316D2906-8403-4315-8C96-D8BBC60C6B06}"/>
                  </a:ext>
                </a:extLst>
              </p:cNvPr>
              <p:cNvSpPr>
                <a:spLocks/>
              </p:cNvSpPr>
              <p:nvPr/>
            </p:nvSpPr>
            <p:spPr bwMode="auto">
              <a:xfrm>
                <a:off x="10292796" y="3517106"/>
                <a:ext cx="630238" cy="1581150"/>
              </a:xfrm>
              <a:custGeom>
                <a:avLst/>
                <a:gdLst>
                  <a:gd name="T0" fmla="*/ 0 w 397"/>
                  <a:gd name="T1" fmla="*/ 0 h 996"/>
                  <a:gd name="T2" fmla="*/ 0 w 397"/>
                  <a:gd name="T3" fmla="*/ 996 h 996"/>
                  <a:gd name="T4" fmla="*/ 397 w 397"/>
                  <a:gd name="T5" fmla="*/ 996 h 996"/>
                  <a:gd name="T6" fmla="*/ 397 w 397"/>
                  <a:gd name="T7" fmla="*/ 199 h 996"/>
                  <a:gd name="T8" fmla="*/ 141 w 397"/>
                  <a:gd name="T9" fmla="*/ 0 h 996"/>
                  <a:gd name="T10" fmla="*/ 0 w 397"/>
                  <a:gd name="T11" fmla="*/ 0 h 996"/>
                </a:gdLst>
                <a:ahLst/>
                <a:cxnLst>
                  <a:cxn ang="0">
                    <a:pos x="T0" y="T1"/>
                  </a:cxn>
                  <a:cxn ang="0">
                    <a:pos x="T2" y="T3"/>
                  </a:cxn>
                  <a:cxn ang="0">
                    <a:pos x="T4" y="T5"/>
                  </a:cxn>
                  <a:cxn ang="0">
                    <a:pos x="T6" y="T7"/>
                  </a:cxn>
                  <a:cxn ang="0">
                    <a:pos x="T8" y="T9"/>
                  </a:cxn>
                  <a:cxn ang="0">
                    <a:pos x="T10" y="T11"/>
                  </a:cxn>
                </a:cxnLst>
                <a:rect l="0" t="0" r="r" b="b"/>
                <a:pathLst>
                  <a:path w="397" h="996">
                    <a:moveTo>
                      <a:pt x="0" y="0"/>
                    </a:moveTo>
                    <a:lnTo>
                      <a:pt x="0" y="996"/>
                    </a:lnTo>
                    <a:lnTo>
                      <a:pt x="397" y="996"/>
                    </a:lnTo>
                    <a:lnTo>
                      <a:pt x="397" y="199"/>
                    </a:lnTo>
                    <a:lnTo>
                      <a:pt x="141" y="0"/>
                    </a:lnTo>
                    <a:lnTo>
                      <a:pt x="0" y="0"/>
                    </a:lnTo>
                    <a:close/>
                  </a:path>
                </a:pathLst>
              </a:cu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7" name="Freeform 147">
                <a:extLst>
                  <a:ext uri="{FF2B5EF4-FFF2-40B4-BE49-F238E27FC236}">
                    <a16:creationId xmlns:a16="http://schemas.microsoft.com/office/drawing/2014/main" id="{AC849941-95A2-46EF-90F9-3CD4C345CF1D}"/>
                  </a:ext>
                </a:extLst>
              </p:cNvPr>
              <p:cNvSpPr>
                <a:spLocks/>
              </p:cNvSpPr>
              <p:nvPr/>
            </p:nvSpPr>
            <p:spPr bwMode="auto">
              <a:xfrm>
                <a:off x="10418208" y="3517106"/>
                <a:ext cx="504825" cy="407988"/>
              </a:xfrm>
              <a:custGeom>
                <a:avLst/>
                <a:gdLst>
                  <a:gd name="T0" fmla="*/ 0 w 318"/>
                  <a:gd name="T1" fmla="*/ 0 h 257"/>
                  <a:gd name="T2" fmla="*/ 318 w 318"/>
                  <a:gd name="T3" fmla="*/ 257 h 257"/>
                  <a:gd name="T4" fmla="*/ 318 w 318"/>
                  <a:gd name="T5" fmla="*/ 199 h 257"/>
                  <a:gd name="T6" fmla="*/ 62 w 318"/>
                  <a:gd name="T7" fmla="*/ 0 h 257"/>
                  <a:gd name="T8" fmla="*/ 0 w 318"/>
                  <a:gd name="T9" fmla="*/ 0 h 257"/>
                </a:gdLst>
                <a:ahLst/>
                <a:cxnLst>
                  <a:cxn ang="0">
                    <a:pos x="T0" y="T1"/>
                  </a:cxn>
                  <a:cxn ang="0">
                    <a:pos x="T2" y="T3"/>
                  </a:cxn>
                  <a:cxn ang="0">
                    <a:pos x="T4" y="T5"/>
                  </a:cxn>
                  <a:cxn ang="0">
                    <a:pos x="T6" y="T7"/>
                  </a:cxn>
                  <a:cxn ang="0">
                    <a:pos x="T8" y="T9"/>
                  </a:cxn>
                </a:cxnLst>
                <a:rect l="0" t="0" r="r" b="b"/>
                <a:pathLst>
                  <a:path w="318" h="257">
                    <a:moveTo>
                      <a:pt x="0" y="0"/>
                    </a:moveTo>
                    <a:lnTo>
                      <a:pt x="318" y="257"/>
                    </a:lnTo>
                    <a:lnTo>
                      <a:pt x="318" y="199"/>
                    </a:lnTo>
                    <a:lnTo>
                      <a:pt x="62" y="0"/>
                    </a:lnTo>
                    <a:lnTo>
                      <a:pt x="0" y="0"/>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8" name="Rectangle 747">
                <a:extLst>
                  <a:ext uri="{FF2B5EF4-FFF2-40B4-BE49-F238E27FC236}">
                    <a16:creationId xmlns:a16="http://schemas.microsoft.com/office/drawing/2014/main" id="{3DA81E09-2FC2-4524-8C42-23D2E20E8AC6}"/>
                  </a:ext>
                </a:extLst>
              </p:cNvPr>
              <p:cNvSpPr>
                <a:spLocks noChangeArrowheads="1"/>
              </p:cNvSpPr>
              <p:nvPr/>
            </p:nvSpPr>
            <p:spPr bwMode="auto">
              <a:xfrm>
                <a:off x="10634108" y="3117056"/>
                <a:ext cx="30163" cy="444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9" name="Rectangle 748">
                <a:extLst>
                  <a:ext uri="{FF2B5EF4-FFF2-40B4-BE49-F238E27FC236}">
                    <a16:creationId xmlns:a16="http://schemas.microsoft.com/office/drawing/2014/main" id="{517E909B-4842-4797-BB3E-156E39B69C96}"/>
                  </a:ext>
                </a:extLst>
              </p:cNvPr>
              <p:cNvSpPr>
                <a:spLocks noChangeArrowheads="1"/>
              </p:cNvSpPr>
              <p:nvPr/>
            </p:nvSpPr>
            <p:spPr bwMode="auto">
              <a:xfrm>
                <a:off x="10605533" y="3509169"/>
                <a:ext cx="85725" cy="346075"/>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0" name="Freeform 150">
                <a:extLst>
                  <a:ext uri="{FF2B5EF4-FFF2-40B4-BE49-F238E27FC236}">
                    <a16:creationId xmlns:a16="http://schemas.microsoft.com/office/drawing/2014/main" id="{0DF843E3-57E0-42D2-8B72-ED338767E462}"/>
                  </a:ext>
                </a:extLst>
              </p:cNvPr>
              <p:cNvSpPr>
                <a:spLocks/>
              </p:cNvSpPr>
              <p:nvPr/>
            </p:nvSpPr>
            <p:spPr bwMode="auto">
              <a:xfrm>
                <a:off x="10292796" y="3512344"/>
                <a:ext cx="630238" cy="2097088"/>
              </a:xfrm>
              <a:custGeom>
                <a:avLst/>
                <a:gdLst>
                  <a:gd name="T0" fmla="*/ 0 w 397"/>
                  <a:gd name="T1" fmla="*/ 1321 h 1321"/>
                  <a:gd name="T2" fmla="*/ 397 w 397"/>
                  <a:gd name="T3" fmla="*/ 1321 h 1321"/>
                  <a:gd name="T4" fmla="*/ 397 w 397"/>
                  <a:gd name="T5" fmla="*/ 307 h 1321"/>
                  <a:gd name="T6" fmla="*/ 0 w 397"/>
                  <a:gd name="T7" fmla="*/ 0 h 1321"/>
                  <a:gd name="T8" fmla="*/ 0 w 397"/>
                  <a:gd name="T9" fmla="*/ 1321 h 1321"/>
                </a:gdLst>
                <a:ahLst/>
                <a:cxnLst>
                  <a:cxn ang="0">
                    <a:pos x="T0" y="T1"/>
                  </a:cxn>
                  <a:cxn ang="0">
                    <a:pos x="T2" y="T3"/>
                  </a:cxn>
                  <a:cxn ang="0">
                    <a:pos x="T4" y="T5"/>
                  </a:cxn>
                  <a:cxn ang="0">
                    <a:pos x="T6" y="T7"/>
                  </a:cxn>
                  <a:cxn ang="0">
                    <a:pos x="T8" y="T9"/>
                  </a:cxn>
                </a:cxnLst>
                <a:rect l="0" t="0" r="r" b="b"/>
                <a:pathLst>
                  <a:path w="397" h="1321">
                    <a:moveTo>
                      <a:pt x="0" y="1321"/>
                    </a:moveTo>
                    <a:lnTo>
                      <a:pt x="397" y="1321"/>
                    </a:lnTo>
                    <a:lnTo>
                      <a:pt x="397" y="307"/>
                    </a:lnTo>
                    <a:lnTo>
                      <a:pt x="0" y="0"/>
                    </a:lnTo>
                    <a:lnTo>
                      <a:pt x="0" y="1321"/>
                    </a:ln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1" name="Rectangle 750">
                <a:extLst>
                  <a:ext uri="{FF2B5EF4-FFF2-40B4-BE49-F238E27FC236}">
                    <a16:creationId xmlns:a16="http://schemas.microsoft.com/office/drawing/2014/main" id="{577A716F-8D43-4517-9EDC-DD1A889BC9C5}"/>
                  </a:ext>
                </a:extLst>
              </p:cNvPr>
              <p:cNvSpPr>
                <a:spLocks noChangeArrowheads="1"/>
              </p:cNvSpPr>
              <p:nvPr/>
            </p:nvSpPr>
            <p:spPr bwMode="auto">
              <a:xfrm>
                <a:off x="1050234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2" name="Rectangle 751">
                <a:extLst>
                  <a:ext uri="{FF2B5EF4-FFF2-40B4-BE49-F238E27FC236}">
                    <a16:creationId xmlns:a16="http://schemas.microsoft.com/office/drawing/2014/main" id="{3BC91C03-3CC6-47AC-870B-9C6615319A7D}"/>
                  </a:ext>
                </a:extLst>
              </p:cNvPr>
              <p:cNvSpPr>
                <a:spLocks noChangeArrowheads="1"/>
              </p:cNvSpPr>
              <p:nvPr/>
            </p:nvSpPr>
            <p:spPr bwMode="auto">
              <a:xfrm>
                <a:off x="10749996" y="4040981"/>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3" name="Rectangle 752">
                <a:extLst>
                  <a:ext uri="{FF2B5EF4-FFF2-40B4-BE49-F238E27FC236}">
                    <a16:creationId xmlns:a16="http://schemas.microsoft.com/office/drawing/2014/main" id="{5092D7B2-6B76-46D2-A778-80835FE646F0}"/>
                  </a:ext>
                </a:extLst>
              </p:cNvPr>
              <p:cNvSpPr>
                <a:spLocks noChangeArrowheads="1"/>
              </p:cNvSpPr>
              <p:nvPr/>
            </p:nvSpPr>
            <p:spPr bwMode="auto">
              <a:xfrm>
                <a:off x="10376933" y="4210844"/>
                <a:ext cx="472484" cy="78354"/>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4" name="Rectangle 753">
                <a:extLst>
                  <a:ext uri="{FF2B5EF4-FFF2-40B4-BE49-F238E27FC236}">
                    <a16:creationId xmlns:a16="http://schemas.microsoft.com/office/drawing/2014/main" id="{6D251D37-A7B0-4439-ADA5-8085AE7F02E6}"/>
                  </a:ext>
                </a:extLst>
              </p:cNvPr>
              <p:cNvSpPr>
                <a:spLocks noChangeArrowheads="1"/>
              </p:cNvSpPr>
              <p:nvPr/>
            </p:nvSpPr>
            <p:spPr bwMode="auto">
              <a:xfrm>
                <a:off x="10376933" y="3869531"/>
                <a:ext cx="71438" cy="111125"/>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5" name="Rectangle 754">
                <a:extLst>
                  <a:ext uri="{FF2B5EF4-FFF2-40B4-BE49-F238E27FC236}">
                    <a16:creationId xmlns:a16="http://schemas.microsoft.com/office/drawing/2014/main" id="{DDEED50E-3D84-4920-8786-7669D7DF42A9}"/>
                  </a:ext>
                </a:extLst>
              </p:cNvPr>
              <p:cNvSpPr>
                <a:spLocks noChangeArrowheads="1"/>
              </p:cNvSpPr>
              <p:nvPr/>
            </p:nvSpPr>
            <p:spPr bwMode="auto">
              <a:xfrm>
                <a:off x="1050234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6" name="Rectangle 755">
                <a:extLst>
                  <a:ext uri="{FF2B5EF4-FFF2-40B4-BE49-F238E27FC236}">
                    <a16:creationId xmlns:a16="http://schemas.microsoft.com/office/drawing/2014/main" id="{4535AFE9-DB9B-41CF-B26A-54266D8C2D36}"/>
                  </a:ext>
                </a:extLst>
              </p:cNvPr>
              <p:cNvSpPr>
                <a:spLocks noChangeArrowheads="1"/>
              </p:cNvSpPr>
              <p:nvPr/>
            </p:nvSpPr>
            <p:spPr bwMode="auto">
              <a:xfrm>
                <a:off x="10749996" y="4377531"/>
                <a:ext cx="71438" cy="112713"/>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764B1D31-0873-4ECF-B069-2EECCDA7CC13}"/>
                  </a:ext>
                </a:extLst>
              </p:cNvPr>
              <p:cNvSpPr>
                <a:spLocks noChangeArrowheads="1"/>
              </p:cNvSpPr>
              <p:nvPr/>
            </p:nvSpPr>
            <p:spPr bwMode="auto">
              <a:xfrm>
                <a:off x="10376933" y="4547394"/>
                <a:ext cx="472484" cy="81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281B3EB9-86E4-489E-9C4C-3093856467B0}"/>
                  </a:ext>
                </a:extLst>
              </p:cNvPr>
              <p:cNvSpPr>
                <a:spLocks noChangeArrowheads="1"/>
              </p:cNvSpPr>
              <p:nvPr/>
            </p:nvSpPr>
            <p:spPr bwMode="auto">
              <a:xfrm>
                <a:off x="1050234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BA45BA3-8FF2-4B8C-B063-DBA30E95C037}"/>
                  </a:ext>
                </a:extLst>
              </p:cNvPr>
              <p:cNvSpPr>
                <a:spLocks noChangeArrowheads="1"/>
              </p:cNvSpPr>
              <p:nvPr/>
            </p:nvSpPr>
            <p:spPr bwMode="auto">
              <a:xfrm>
                <a:off x="10749996" y="4717256"/>
                <a:ext cx="71438" cy="109538"/>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0" name="Rectangle 759">
                <a:extLst>
                  <a:ext uri="{FF2B5EF4-FFF2-40B4-BE49-F238E27FC236}">
                    <a16:creationId xmlns:a16="http://schemas.microsoft.com/office/drawing/2014/main" id="{99808286-69D9-404D-A435-206534FFDDAC}"/>
                  </a:ext>
                </a:extLst>
              </p:cNvPr>
              <p:cNvSpPr>
                <a:spLocks noChangeArrowheads="1"/>
              </p:cNvSpPr>
              <p:nvPr/>
            </p:nvSpPr>
            <p:spPr bwMode="auto">
              <a:xfrm>
                <a:off x="10376933" y="4904127"/>
                <a:ext cx="472484" cy="92529"/>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1" name="Rectangle 760">
                <a:extLst>
                  <a:ext uri="{FF2B5EF4-FFF2-40B4-BE49-F238E27FC236}">
                    <a16:creationId xmlns:a16="http://schemas.microsoft.com/office/drawing/2014/main" id="{A021815E-6F1E-407F-848D-39B500B2AAE5}"/>
                  </a:ext>
                </a:extLst>
              </p:cNvPr>
              <p:cNvSpPr>
                <a:spLocks noChangeArrowheads="1"/>
              </p:cNvSpPr>
              <p:nvPr/>
            </p:nvSpPr>
            <p:spPr bwMode="auto">
              <a:xfrm>
                <a:off x="1050234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352F9C21-0860-4672-9A5C-30671F25FA21}"/>
                  </a:ext>
                </a:extLst>
              </p:cNvPr>
              <p:cNvSpPr>
                <a:spLocks noChangeArrowheads="1"/>
              </p:cNvSpPr>
              <p:nvPr/>
            </p:nvSpPr>
            <p:spPr bwMode="auto">
              <a:xfrm>
                <a:off x="10749996" y="5056981"/>
                <a:ext cx="71438" cy="107950"/>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763" name="Group 762">
                <a:extLst>
                  <a:ext uri="{FF2B5EF4-FFF2-40B4-BE49-F238E27FC236}">
                    <a16:creationId xmlns:a16="http://schemas.microsoft.com/office/drawing/2014/main" id="{00E37743-3BA0-4170-B3DB-6DC68F1F81D8}"/>
                  </a:ext>
                </a:extLst>
              </p:cNvPr>
              <p:cNvGrpSpPr/>
              <p:nvPr/>
            </p:nvGrpSpPr>
            <p:grpSpPr>
              <a:xfrm>
                <a:off x="10376933" y="3704431"/>
                <a:ext cx="319088" cy="1460500"/>
                <a:chOff x="10376933" y="3704431"/>
                <a:chExt cx="319088" cy="1460500"/>
              </a:xfrm>
            </p:grpSpPr>
            <p:sp>
              <p:nvSpPr>
                <p:cNvPr id="768" name="Rectangle 767">
                  <a:extLst>
                    <a:ext uri="{FF2B5EF4-FFF2-40B4-BE49-F238E27FC236}">
                      <a16:creationId xmlns:a16="http://schemas.microsoft.com/office/drawing/2014/main" id="{8EF79B73-25D3-4475-AA0D-B58AE6AF64CC}"/>
                    </a:ext>
                  </a:extLst>
                </p:cNvPr>
                <p:cNvSpPr>
                  <a:spLocks noChangeArrowheads="1"/>
                </p:cNvSpPr>
                <p:nvPr/>
              </p:nvSpPr>
              <p:spPr bwMode="auto">
                <a:xfrm>
                  <a:off x="1037693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9" name="Rectangle 768">
                  <a:extLst>
                    <a:ext uri="{FF2B5EF4-FFF2-40B4-BE49-F238E27FC236}">
                      <a16:creationId xmlns:a16="http://schemas.microsoft.com/office/drawing/2014/main" id="{A1968281-E7AD-4C64-AEBC-274784C0DAA9}"/>
                    </a:ext>
                  </a:extLst>
                </p:cNvPr>
                <p:cNvSpPr>
                  <a:spLocks noChangeArrowheads="1"/>
                </p:cNvSpPr>
                <p:nvPr/>
              </p:nvSpPr>
              <p:spPr bwMode="auto">
                <a:xfrm>
                  <a:off x="10376933" y="37044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0" name="Rectangle 769">
                  <a:extLst>
                    <a:ext uri="{FF2B5EF4-FFF2-40B4-BE49-F238E27FC236}">
                      <a16:creationId xmlns:a16="http://schemas.microsoft.com/office/drawing/2014/main" id="{F56DE719-BF40-4A7E-A94C-A3CE42B356F1}"/>
                    </a:ext>
                  </a:extLst>
                </p:cNvPr>
                <p:cNvSpPr>
                  <a:spLocks noChangeArrowheads="1"/>
                </p:cNvSpPr>
                <p:nvPr/>
              </p:nvSpPr>
              <p:spPr bwMode="auto">
                <a:xfrm>
                  <a:off x="10624583" y="4040981"/>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1" name="Rectangle 770">
                  <a:extLst>
                    <a:ext uri="{FF2B5EF4-FFF2-40B4-BE49-F238E27FC236}">
                      <a16:creationId xmlns:a16="http://schemas.microsoft.com/office/drawing/2014/main" id="{BB7D9444-FC40-420F-8F5B-808A9014F109}"/>
                    </a:ext>
                  </a:extLst>
                </p:cNvPr>
                <p:cNvSpPr>
                  <a:spLocks noChangeArrowheads="1"/>
                </p:cNvSpPr>
                <p:nvPr/>
              </p:nvSpPr>
              <p:spPr bwMode="auto">
                <a:xfrm>
                  <a:off x="10502346" y="3869531"/>
                  <a:ext cx="71438" cy="111125"/>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2" name="Rectangle 771">
                  <a:extLst>
                    <a:ext uri="{FF2B5EF4-FFF2-40B4-BE49-F238E27FC236}">
                      <a16:creationId xmlns:a16="http://schemas.microsoft.com/office/drawing/2014/main" id="{5E4C393E-AC0E-4F44-9EB0-8D2A96C2C58C}"/>
                    </a:ext>
                  </a:extLst>
                </p:cNvPr>
                <p:cNvSpPr>
                  <a:spLocks noChangeArrowheads="1"/>
                </p:cNvSpPr>
                <p:nvPr/>
              </p:nvSpPr>
              <p:spPr bwMode="auto">
                <a:xfrm>
                  <a:off x="1037693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3" name="Rectangle 772">
                  <a:extLst>
                    <a:ext uri="{FF2B5EF4-FFF2-40B4-BE49-F238E27FC236}">
                      <a16:creationId xmlns:a16="http://schemas.microsoft.com/office/drawing/2014/main" id="{7D6EEDC3-4F22-44F6-8BFC-578DE73D2C08}"/>
                    </a:ext>
                  </a:extLst>
                </p:cNvPr>
                <p:cNvSpPr>
                  <a:spLocks noChangeArrowheads="1"/>
                </p:cNvSpPr>
                <p:nvPr/>
              </p:nvSpPr>
              <p:spPr bwMode="auto">
                <a:xfrm>
                  <a:off x="10624583" y="4377531"/>
                  <a:ext cx="71438" cy="112713"/>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4" name="Rectangle 773">
                  <a:extLst>
                    <a:ext uri="{FF2B5EF4-FFF2-40B4-BE49-F238E27FC236}">
                      <a16:creationId xmlns:a16="http://schemas.microsoft.com/office/drawing/2014/main" id="{11E3BE28-7416-4602-AFB3-8DC65C189B04}"/>
                    </a:ext>
                  </a:extLst>
                </p:cNvPr>
                <p:cNvSpPr>
                  <a:spLocks noChangeArrowheads="1"/>
                </p:cNvSpPr>
                <p:nvPr/>
              </p:nvSpPr>
              <p:spPr bwMode="auto">
                <a:xfrm>
                  <a:off x="1037693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5" name="Rectangle 774">
                  <a:extLst>
                    <a:ext uri="{FF2B5EF4-FFF2-40B4-BE49-F238E27FC236}">
                      <a16:creationId xmlns:a16="http://schemas.microsoft.com/office/drawing/2014/main" id="{50EBD741-D2E4-4C64-9363-314A9766F2CE}"/>
                    </a:ext>
                  </a:extLst>
                </p:cNvPr>
                <p:cNvSpPr>
                  <a:spLocks noChangeArrowheads="1"/>
                </p:cNvSpPr>
                <p:nvPr/>
              </p:nvSpPr>
              <p:spPr bwMode="auto">
                <a:xfrm>
                  <a:off x="10624583" y="4717256"/>
                  <a:ext cx="71438" cy="109538"/>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6" name="Rectangle 775">
                  <a:extLst>
                    <a:ext uri="{FF2B5EF4-FFF2-40B4-BE49-F238E27FC236}">
                      <a16:creationId xmlns:a16="http://schemas.microsoft.com/office/drawing/2014/main" id="{2E8BC9DF-6032-4376-89EF-9B54FFAF7668}"/>
                    </a:ext>
                  </a:extLst>
                </p:cNvPr>
                <p:cNvSpPr>
                  <a:spLocks noChangeArrowheads="1"/>
                </p:cNvSpPr>
                <p:nvPr/>
              </p:nvSpPr>
              <p:spPr bwMode="auto">
                <a:xfrm>
                  <a:off x="1037693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77" name="Rectangle 776">
                  <a:extLst>
                    <a:ext uri="{FF2B5EF4-FFF2-40B4-BE49-F238E27FC236}">
                      <a16:creationId xmlns:a16="http://schemas.microsoft.com/office/drawing/2014/main" id="{B09B5796-088B-44D3-B4C5-4B945AA5EF05}"/>
                    </a:ext>
                  </a:extLst>
                </p:cNvPr>
                <p:cNvSpPr>
                  <a:spLocks noChangeArrowheads="1"/>
                </p:cNvSpPr>
                <p:nvPr/>
              </p:nvSpPr>
              <p:spPr bwMode="auto">
                <a:xfrm>
                  <a:off x="10624583" y="5056981"/>
                  <a:ext cx="71438" cy="107950"/>
                </a:xfrm>
                <a:prstGeom prst="rect">
                  <a:avLst/>
                </a:prstGeom>
                <a:solidFill>
                  <a:srgbClr val="2A5C8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4" name="Rectangle 763">
                <a:extLst>
                  <a:ext uri="{FF2B5EF4-FFF2-40B4-BE49-F238E27FC236}">
                    <a16:creationId xmlns:a16="http://schemas.microsoft.com/office/drawing/2014/main" id="{3283105D-988B-4631-AA9C-8657D6A371FE}"/>
                  </a:ext>
                </a:extLst>
              </p:cNvPr>
              <p:cNvSpPr>
                <a:spLocks noChangeArrowheads="1"/>
              </p:cNvSpPr>
              <p:nvPr/>
            </p:nvSpPr>
            <p:spPr bwMode="auto">
              <a:xfrm>
                <a:off x="10376932" y="5225256"/>
                <a:ext cx="444501" cy="105342"/>
              </a:xfrm>
              <a:prstGeom prst="rect">
                <a:avLst/>
              </a:prstGeom>
              <a:solidFill>
                <a:srgbClr val="71B8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5" name="Rectangle 764">
                <a:extLst>
                  <a:ext uri="{FF2B5EF4-FFF2-40B4-BE49-F238E27FC236}">
                    <a16:creationId xmlns:a16="http://schemas.microsoft.com/office/drawing/2014/main" id="{7981D77D-C6CA-45F1-87B0-FE801795A1FC}"/>
                  </a:ext>
                </a:extLst>
              </p:cNvPr>
              <p:cNvSpPr>
                <a:spLocks noChangeArrowheads="1"/>
              </p:cNvSpPr>
              <p:nvPr/>
            </p:nvSpPr>
            <p:spPr bwMode="auto">
              <a:xfrm>
                <a:off x="10270571" y="5418931"/>
                <a:ext cx="676275" cy="190500"/>
              </a:xfrm>
              <a:prstGeom prst="rect">
                <a:avLst/>
              </a:prstGeom>
              <a:solidFill>
                <a:srgbClr val="00285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6" name="Freeform 187">
                <a:extLst>
                  <a:ext uri="{FF2B5EF4-FFF2-40B4-BE49-F238E27FC236}">
                    <a16:creationId xmlns:a16="http://schemas.microsoft.com/office/drawing/2014/main" id="{EBCC05AE-DD7C-48BD-9952-4D9B36302A7F}"/>
                  </a:ext>
                </a:extLst>
              </p:cNvPr>
              <p:cNvSpPr>
                <a:spLocks/>
              </p:cNvSpPr>
              <p:nvPr/>
            </p:nvSpPr>
            <p:spPr bwMode="auto">
              <a:xfrm>
                <a:off x="10456308" y="5469731"/>
                <a:ext cx="298450" cy="136525"/>
              </a:xfrm>
              <a:custGeom>
                <a:avLst/>
                <a:gdLst>
                  <a:gd name="T0" fmla="*/ 90 w 129"/>
                  <a:gd name="T1" fmla="*/ 0 h 59"/>
                  <a:gd name="T2" fmla="*/ 39 w 129"/>
                  <a:gd name="T3" fmla="*/ 0 h 59"/>
                  <a:gd name="T4" fmla="*/ 0 w 129"/>
                  <a:gd name="T5" fmla="*/ 39 h 59"/>
                  <a:gd name="T6" fmla="*/ 0 w 129"/>
                  <a:gd name="T7" fmla="*/ 59 h 59"/>
                  <a:gd name="T8" fmla="*/ 129 w 129"/>
                  <a:gd name="T9" fmla="*/ 59 h 59"/>
                  <a:gd name="T10" fmla="*/ 129 w 129"/>
                  <a:gd name="T11" fmla="*/ 39 h 59"/>
                  <a:gd name="T12" fmla="*/ 90 w 12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129" h="59">
                    <a:moveTo>
                      <a:pt x="90" y="0"/>
                    </a:moveTo>
                    <a:cubicBezTo>
                      <a:pt x="39" y="0"/>
                      <a:pt x="39" y="0"/>
                      <a:pt x="39" y="0"/>
                    </a:cubicBezTo>
                    <a:cubicBezTo>
                      <a:pt x="18" y="0"/>
                      <a:pt x="0" y="18"/>
                      <a:pt x="0" y="39"/>
                    </a:cubicBezTo>
                    <a:cubicBezTo>
                      <a:pt x="0" y="59"/>
                      <a:pt x="0" y="59"/>
                      <a:pt x="0" y="59"/>
                    </a:cubicBezTo>
                    <a:cubicBezTo>
                      <a:pt x="129" y="59"/>
                      <a:pt x="129" y="59"/>
                      <a:pt x="129" y="59"/>
                    </a:cubicBezTo>
                    <a:cubicBezTo>
                      <a:pt x="129" y="39"/>
                      <a:pt x="129" y="39"/>
                      <a:pt x="129" y="39"/>
                    </a:cubicBezTo>
                    <a:cubicBezTo>
                      <a:pt x="129" y="18"/>
                      <a:pt x="111" y="0"/>
                      <a:pt x="90" y="0"/>
                    </a:cubicBezTo>
                    <a:close/>
                  </a:path>
                </a:pathLst>
              </a:custGeom>
              <a:solidFill>
                <a:srgbClr val="529B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7" name="Freeform 188">
                <a:extLst>
                  <a:ext uri="{FF2B5EF4-FFF2-40B4-BE49-F238E27FC236}">
                    <a16:creationId xmlns:a16="http://schemas.microsoft.com/office/drawing/2014/main" id="{43D6036F-BCC7-4860-9765-31048559E34E}"/>
                  </a:ext>
                </a:extLst>
              </p:cNvPr>
              <p:cNvSpPr>
                <a:spLocks/>
              </p:cNvSpPr>
              <p:nvPr/>
            </p:nvSpPr>
            <p:spPr bwMode="auto">
              <a:xfrm>
                <a:off x="10605533" y="5469731"/>
                <a:ext cx="149225" cy="136525"/>
              </a:xfrm>
              <a:custGeom>
                <a:avLst/>
                <a:gdLst>
                  <a:gd name="T0" fmla="*/ 25 w 64"/>
                  <a:gd name="T1" fmla="*/ 0 h 59"/>
                  <a:gd name="T2" fmla="*/ 0 w 64"/>
                  <a:gd name="T3" fmla="*/ 0 h 59"/>
                  <a:gd name="T4" fmla="*/ 0 w 64"/>
                  <a:gd name="T5" fmla="*/ 59 h 59"/>
                  <a:gd name="T6" fmla="*/ 64 w 64"/>
                  <a:gd name="T7" fmla="*/ 59 h 59"/>
                  <a:gd name="T8" fmla="*/ 64 w 64"/>
                  <a:gd name="T9" fmla="*/ 39 h 59"/>
                  <a:gd name="T10" fmla="*/ 25 w 64"/>
                  <a:gd name="T11" fmla="*/ 0 h 59"/>
                </a:gdLst>
                <a:ahLst/>
                <a:cxnLst>
                  <a:cxn ang="0">
                    <a:pos x="T0" y="T1"/>
                  </a:cxn>
                  <a:cxn ang="0">
                    <a:pos x="T2" y="T3"/>
                  </a:cxn>
                  <a:cxn ang="0">
                    <a:pos x="T4" y="T5"/>
                  </a:cxn>
                  <a:cxn ang="0">
                    <a:pos x="T6" y="T7"/>
                  </a:cxn>
                  <a:cxn ang="0">
                    <a:pos x="T8" y="T9"/>
                  </a:cxn>
                  <a:cxn ang="0">
                    <a:pos x="T10" y="T11"/>
                  </a:cxn>
                </a:cxnLst>
                <a:rect l="0" t="0" r="r" b="b"/>
                <a:pathLst>
                  <a:path w="64" h="59">
                    <a:moveTo>
                      <a:pt x="25" y="0"/>
                    </a:moveTo>
                    <a:cubicBezTo>
                      <a:pt x="0" y="0"/>
                      <a:pt x="0" y="0"/>
                      <a:pt x="0" y="0"/>
                    </a:cubicBezTo>
                    <a:cubicBezTo>
                      <a:pt x="0" y="59"/>
                      <a:pt x="0" y="59"/>
                      <a:pt x="0" y="59"/>
                    </a:cubicBezTo>
                    <a:cubicBezTo>
                      <a:pt x="64" y="59"/>
                      <a:pt x="64" y="59"/>
                      <a:pt x="64" y="59"/>
                    </a:cubicBezTo>
                    <a:cubicBezTo>
                      <a:pt x="64" y="39"/>
                      <a:pt x="64" y="39"/>
                      <a:pt x="64" y="39"/>
                    </a:cubicBezTo>
                    <a:cubicBezTo>
                      <a:pt x="64" y="18"/>
                      <a:pt x="46" y="0"/>
                      <a:pt x="25" y="0"/>
                    </a:cubicBezTo>
                    <a:close/>
                  </a:path>
                </a:pathLst>
              </a:custGeom>
              <a:solidFill>
                <a:srgbClr val="3B7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47" name="Graphic 406">
            <a:extLst>
              <a:ext uri="{FF2B5EF4-FFF2-40B4-BE49-F238E27FC236}">
                <a16:creationId xmlns:a16="http://schemas.microsoft.com/office/drawing/2014/main" id="{52527436-C295-4A5C-AF8A-5633CE703A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56846" y="1452887"/>
            <a:ext cx="803036" cy="721184"/>
          </a:xfrm>
          <a:prstGeom prst="rect">
            <a:avLst/>
          </a:prstGeom>
        </p:spPr>
      </p:pic>
      <p:sp>
        <p:nvSpPr>
          <p:cNvPr id="48" name="TextBox 412">
            <a:extLst>
              <a:ext uri="{FF2B5EF4-FFF2-40B4-BE49-F238E27FC236}">
                <a16:creationId xmlns:a16="http://schemas.microsoft.com/office/drawing/2014/main" id="{3BBCDE2C-889B-4EC5-B5C8-3988A3B16693}"/>
              </a:ext>
            </a:extLst>
          </p:cNvPr>
          <p:cNvSpPr txBox="1"/>
          <p:nvPr/>
        </p:nvSpPr>
        <p:spPr>
          <a:xfrm>
            <a:off x="7084419" y="3064992"/>
            <a:ext cx="1116974" cy="14542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ExpressRoute</a:t>
            </a:r>
          </a:p>
        </p:txBody>
      </p:sp>
      <p:grpSp>
        <p:nvGrpSpPr>
          <p:cNvPr id="49" name="Group 48">
            <a:extLst>
              <a:ext uri="{FF2B5EF4-FFF2-40B4-BE49-F238E27FC236}">
                <a16:creationId xmlns:a16="http://schemas.microsoft.com/office/drawing/2014/main" id="{6E4BE1B0-0AD8-4D92-9023-518A3BA26C81}"/>
              </a:ext>
            </a:extLst>
          </p:cNvPr>
          <p:cNvGrpSpPr/>
          <p:nvPr/>
        </p:nvGrpSpPr>
        <p:grpSpPr>
          <a:xfrm>
            <a:off x="8019407" y="3990347"/>
            <a:ext cx="162880" cy="162881"/>
            <a:chOff x="8016998" y="4080745"/>
            <a:chExt cx="162880" cy="162881"/>
          </a:xfrm>
        </p:grpSpPr>
        <p:sp>
          <p:nvSpPr>
            <p:cNvPr id="785" name="Oval 784">
              <a:extLst>
                <a:ext uri="{FF2B5EF4-FFF2-40B4-BE49-F238E27FC236}">
                  <a16:creationId xmlns:a16="http://schemas.microsoft.com/office/drawing/2014/main" id="{ABC36C80-309A-426A-99B0-B9679CB439B1}"/>
                </a:ext>
              </a:extLst>
            </p:cNvPr>
            <p:cNvSpPr/>
            <p:nvPr/>
          </p:nvSpPr>
          <p:spPr bwMode="auto">
            <a:xfrm>
              <a:off x="8016998" y="4080746"/>
              <a:ext cx="162880"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id="{ECCFE0B4-02C0-4834-8B5D-FFDDA6CBA69D}"/>
                </a:ext>
              </a:extLst>
            </p:cNvPr>
            <p:cNvSpPr/>
            <p:nvPr/>
          </p:nvSpPr>
          <p:spPr bwMode="auto">
            <a:xfrm>
              <a:off x="8068003" y="4080745"/>
              <a:ext cx="60871"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87" name="Straight Connector 786">
              <a:extLst>
                <a:ext uri="{FF2B5EF4-FFF2-40B4-BE49-F238E27FC236}">
                  <a16:creationId xmlns:a16="http://schemas.microsoft.com/office/drawing/2014/main" id="{C1D46536-A8CD-4911-8B6A-066425B7EE0E}"/>
                </a:ext>
              </a:extLst>
            </p:cNvPr>
            <p:cNvCxnSpPr>
              <a:cxnSpLocks/>
            </p:cNvCxnSpPr>
            <p:nvPr/>
          </p:nvCxnSpPr>
          <p:spPr>
            <a:xfrm>
              <a:off x="8028019" y="4122274"/>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E72FC2AD-8462-4E2D-A997-7EA2C5D7B0F3}"/>
                </a:ext>
              </a:extLst>
            </p:cNvPr>
            <p:cNvCxnSpPr>
              <a:stCxn id="253" idx="2"/>
              <a:endCxn id="253" idx="6"/>
            </p:cNvCxnSpPr>
            <p:nvPr/>
          </p:nvCxnSpPr>
          <p:spPr>
            <a:xfrm>
              <a:off x="8016998" y="4162186"/>
              <a:ext cx="1628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12E13933-D770-41CD-912A-E3E1F60C7882}"/>
                </a:ext>
              </a:extLst>
            </p:cNvPr>
            <p:cNvCxnSpPr>
              <a:cxnSpLocks/>
            </p:cNvCxnSpPr>
            <p:nvPr/>
          </p:nvCxnSpPr>
          <p:spPr>
            <a:xfrm>
              <a:off x="8027434" y="4196989"/>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3F562B3-50A9-4425-8316-FBC28F4C44E0}"/>
              </a:ext>
            </a:extLst>
          </p:cNvPr>
          <p:cNvGrpSpPr/>
          <p:nvPr/>
        </p:nvGrpSpPr>
        <p:grpSpPr>
          <a:xfrm>
            <a:off x="7596188" y="4749313"/>
            <a:ext cx="192009" cy="192448"/>
            <a:chOff x="5455091" y="3019217"/>
            <a:chExt cx="192009" cy="192448"/>
          </a:xfrm>
        </p:grpSpPr>
        <p:sp>
          <p:nvSpPr>
            <p:cNvPr id="791" name="Rectangle 790">
              <a:extLst>
                <a:ext uri="{FF2B5EF4-FFF2-40B4-BE49-F238E27FC236}">
                  <a16:creationId xmlns:a16="http://schemas.microsoft.com/office/drawing/2014/main" id="{CF181211-EB87-409B-A007-D3E17888139C}"/>
                </a:ext>
              </a:extLst>
            </p:cNvPr>
            <p:cNvSpPr/>
            <p:nvPr/>
          </p:nvSpPr>
          <p:spPr bwMode="auto">
            <a:xfrm>
              <a:off x="5455091" y="3019217"/>
              <a:ext cx="192009" cy="1924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92" name="Group 791">
              <a:extLst>
                <a:ext uri="{FF2B5EF4-FFF2-40B4-BE49-F238E27FC236}">
                  <a16:creationId xmlns:a16="http://schemas.microsoft.com/office/drawing/2014/main" id="{DEA2C8CA-BCC8-437A-B387-A471331BCF63}"/>
                </a:ext>
              </a:extLst>
            </p:cNvPr>
            <p:cNvGrpSpPr/>
            <p:nvPr/>
          </p:nvGrpSpPr>
          <p:grpSpPr>
            <a:xfrm>
              <a:off x="5469655" y="3034001"/>
              <a:ext cx="162880" cy="162881"/>
              <a:chOff x="8016998" y="4080745"/>
              <a:chExt cx="162880" cy="162881"/>
            </a:xfrm>
          </p:grpSpPr>
          <p:sp>
            <p:nvSpPr>
              <p:cNvPr id="793" name="Oval 792">
                <a:extLst>
                  <a:ext uri="{FF2B5EF4-FFF2-40B4-BE49-F238E27FC236}">
                    <a16:creationId xmlns:a16="http://schemas.microsoft.com/office/drawing/2014/main" id="{0F135653-770C-47C5-B7E3-D1725CCAB7CC}"/>
                  </a:ext>
                </a:extLst>
              </p:cNvPr>
              <p:cNvSpPr/>
              <p:nvPr/>
            </p:nvSpPr>
            <p:spPr bwMode="auto">
              <a:xfrm>
                <a:off x="8016998" y="4080746"/>
                <a:ext cx="162880"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id="{04CB8459-08DA-49ED-AC2B-8549A677367F}"/>
                  </a:ext>
                </a:extLst>
              </p:cNvPr>
              <p:cNvSpPr/>
              <p:nvPr/>
            </p:nvSpPr>
            <p:spPr bwMode="auto">
              <a:xfrm>
                <a:off x="8068003" y="4080745"/>
                <a:ext cx="60871"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5" name="Straight Connector 794">
                <a:extLst>
                  <a:ext uri="{FF2B5EF4-FFF2-40B4-BE49-F238E27FC236}">
                    <a16:creationId xmlns:a16="http://schemas.microsoft.com/office/drawing/2014/main" id="{642AE704-5983-4292-99AD-826EFBD8B434}"/>
                  </a:ext>
                </a:extLst>
              </p:cNvPr>
              <p:cNvCxnSpPr>
                <a:cxnSpLocks/>
              </p:cNvCxnSpPr>
              <p:nvPr/>
            </p:nvCxnSpPr>
            <p:spPr>
              <a:xfrm>
                <a:off x="8028019" y="4122274"/>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id="{D182CE0E-36CC-4868-AD28-4E90C21AC4B5}"/>
                  </a:ext>
                </a:extLst>
              </p:cNvPr>
              <p:cNvCxnSpPr>
                <a:stCxn id="253" idx="2"/>
                <a:endCxn id="253" idx="6"/>
              </p:cNvCxnSpPr>
              <p:nvPr/>
            </p:nvCxnSpPr>
            <p:spPr>
              <a:xfrm>
                <a:off x="8016998" y="4162186"/>
                <a:ext cx="1628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D26E389C-8167-4144-8ABA-E91152ED5CC4}"/>
                  </a:ext>
                </a:extLst>
              </p:cNvPr>
              <p:cNvCxnSpPr>
                <a:cxnSpLocks/>
              </p:cNvCxnSpPr>
              <p:nvPr/>
            </p:nvCxnSpPr>
            <p:spPr>
              <a:xfrm>
                <a:off x="8027434" y="4196989"/>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1A17A7E-9CAE-44BF-B328-ACA0BE3F3EA6}"/>
              </a:ext>
            </a:extLst>
          </p:cNvPr>
          <p:cNvGrpSpPr/>
          <p:nvPr/>
        </p:nvGrpSpPr>
        <p:grpSpPr>
          <a:xfrm>
            <a:off x="8851826" y="4796829"/>
            <a:ext cx="192009" cy="192448"/>
            <a:chOff x="5455091" y="3019217"/>
            <a:chExt cx="192009" cy="192448"/>
          </a:xfrm>
        </p:grpSpPr>
        <p:sp>
          <p:nvSpPr>
            <p:cNvPr id="799" name="Rectangle 798">
              <a:extLst>
                <a:ext uri="{FF2B5EF4-FFF2-40B4-BE49-F238E27FC236}">
                  <a16:creationId xmlns:a16="http://schemas.microsoft.com/office/drawing/2014/main" id="{95A8533A-7EC0-481F-9B51-99E0D8D19732}"/>
                </a:ext>
              </a:extLst>
            </p:cNvPr>
            <p:cNvSpPr/>
            <p:nvPr/>
          </p:nvSpPr>
          <p:spPr bwMode="auto">
            <a:xfrm>
              <a:off x="5455091" y="3019217"/>
              <a:ext cx="192009" cy="1924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00" name="Group 799">
              <a:extLst>
                <a:ext uri="{FF2B5EF4-FFF2-40B4-BE49-F238E27FC236}">
                  <a16:creationId xmlns:a16="http://schemas.microsoft.com/office/drawing/2014/main" id="{0F112E4F-155C-4F0A-B503-9582D48222DC}"/>
                </a:ext>
              </a:extLst>
            </p:cNvPr>
            <p:cNvGrpSpPr/>
            <p:nvPr/>
          </p:nvGrpSpPr>
          <p:grpSpPr>
            <a:xfrm>
              <a:off x="5469655" y="3034001"/>
              <a:ext cx="162880" cy="162881"/>
              <a:chOff x="8016998" y="4080745"/>
              <a:chExt cx="162880" cy="162881"/>
            </a:xfrm>
          </p:grpSpPr>
          <p:sp>
            <p:nvSpPr>
              <p:cNvPr id="801" name="Oval 800">
                <a:extLst>
                  <a:ext uri="{FF2B5EF4-FFF2-40B4-BE49-F238E27FC236}">
                    <a16:creationId xmlns:a16="http://schemas.microsoft.com/office/drawing/2014/main" id="{13B84E82-9A1D-42B0-B808-8FABED385682}"/>
                  </a:ext>
                </a:extLst>
              </p:cNvPr>
              <p:cNvSpPr/>
              <p:nvPr/>
            </p:nvSpPr>
            <p:spPr bwMode="auto">
              <a:xfrm>
                <a:off x="8016998" y="4080746"/>
                <a:ext cx="162880"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id="{63232D8C-A8A1-4ED6-B10B-2DD2FB32175D}"/>
                  </a:ext>
                </a:extLst>
              </p:cNvPr>
              <p:cNvSpPr/>
              <p:nvPr/>
            </p:nvSpPr>
            <p:spPr bwMode="auto">
              <a:xfrm>
                <a:off x="8068003" y="4080745"/>
                <a:ext cx="60871"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3" name="Straight Connector 802">
                <a:extLst>
                  <a:ext uri="{FF2B5EF4-FFF2-40B4-BE49-F238E27FC236}">
                    <a16:creationId xmlns:a16="http://schemas.microsoft.com/office/drawing/2014/main" id="{19F268C9-2D87-4347-951B-318D41FCB864}"/>
                  </a:ext>
                </a:extLst>
              </p:cNvPr>
              <p:cNvCxnSpPr>
                <a:cxnSpLocks/>
              </p:cNvCxnSpPr>
              <p:nvPr/>
            </p:nvCxnSpPr>
            <p:spPr>
              <a:xfrm>
                <a:off x="8028019" y="4122274"/>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8E1F2BB8-A9D7-4DB9-BAC8-FEE156728786}"/>
                  </a:ext>
                </a:extLst>
              </p:cNvPr>
              <p:cNvCxnSpPr>
                <a:stCxn id="253" idx="2"/>
                <a:endCxn id="253" idx="6"/>
              </p:cNvCxnSpPr>
              <p:nvPr/>
            </p:nvCxnSpPr>
            <p:spPr>
              <a:xfrm>
                <a:off x="8016998" y="4162186"/>
                <a:ext cx="1628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5" name="Straight Connector 804">
                <a:extLst>
                  <a:ext uri="{FF2B5EF4-FFF2-40B4-BE49-F238E27FC236}">
                    <a16:creationId xmlns:a16="http://schemas.microsoft.com/office/drawing/2014/main" id="{19F60914-1643-4C12-9CB3-F3C262E1BBFA}"/>
                  </a:ext>
                </a:extLst>
              </p:cNvPr>
              <p:cNvCxnSpPr>
                <a:cxnSpLocks/>
              </p:cNvCxnSpPr>
              <p:nvPr/>
            </p:nvCxnSpPr>
            <p:spPr>
              <a:xfrm>
                <a:off x="8027434" y="4196989"/>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9311A7DD-4E0E-4808-B954-BBF55C917534}"/>
              </a:ext>
            </a:extLst>
          </p:cNvPr>
          <p:cNvGrpSpPr/>
          <p:nvPr/>
        </p:nvGrpSpPr>
        <p:grpSpPr>
          <a:xfrm>
            <a:off x="10083936" y="4784117"/>
            <a:ext cx="192009" cy="192448"/>
            <a:chOff x="5455091" y="3019217"/>
            <a:chExt cx="192009" cy="192448"/>
          </a:xfrm>
        </p:grpSpPr>
        <p:sp>
          <p:nvSpPr>
            <p:cNvPr id="807" name="Rectangle 806">
              <a:extLst>
                <a:ext uri="{FF2B5EF4-FFF2-40B4-BE49-F238E27FC236}">
                  <a16:creationId xmlns:a16="http://schemas.microsoft.com/office/drawing/2014/main" id="{DF60D1A0-E517-43B5-AEC9-660FE15E28AE}"/>
                </a:ext>
              </a:extLst>
            </p:cNvPr>
            <p:cNvSpPr/>
            <p:nvPr/>
          </p:nvSpPr>
          <p:spPr bwMode="auto">
            <a:xfrm>
              <a:off x="5455091" y="3019217"/>
              <a:ext cx="192009" cy="1924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08" name="Group 807">
              <a:extLst>
                <a:ext uri="{FF2B5EF4-FFF2-40B4-BE49-F238E27FC236}">
                  <a16:creationId xmlns:a16="http://schemas.microsoft.com/office/drawing/2014/main" id="{D2C0D809-9410-4CE2-B0DA-CFEF2EEC0C52}"/>
                </a:ext>
              </a:extLst>
            </p:cNvPr>
            <p:cNvGrpSpPr/>
            <p:nvPr/>
          </p:nvGrpSpPr>
          <p:grpSpPr>
            <a:xfrm>
              <a:off x="5469655" y="3034001"/>
              <a:ext cx="162880" cy="162881"/>
              <a:chOff x="8016998" y="4080745"/>
              <a:chExt cx="162880" cy="162881"/>
            </a:xfrm>
          </p:grpSpPr>
          <p:sp>
            <p:nvSpPr>
              <p:cNvPr id="809" name="Oval 808">
                <a:extLst>
                  <a:ext uri="{FF2B5EF4-FFF2-40B4-BE49-F238E27FC236}">
                    <a16:creationId xmlns:a16="http://schemas.microsoft.com/office/drawing/2014/main" id="{0C0D6A3C-C00E-46A3-834F-EB9D5B741F6B}"/>
                  </a:ext>
                </a:extLst>
              </p:cNvPr>
              <p:cNvSpPr/>
              <p:nvPr/>
            </p:nvSpPr>
            <p:spPr bwMode="auto">
              <a:xfrm>
                <a:off x="8016998" y="4080746"/>
                <a:ext cx="162880"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0" name="Oval 809">
                <a:extLst>
                  <a:ext uri="{FF2B5EF4-FFF2-40B4-BE49-F238E27FC236}">
                    <a16:creationId xmlns:a16="http://schemas.microsoft.com/office/drawing/2014/main" id="{54C7D8AB-C989-4750-869A-BC2842DEC8DF}"/>
                  </a:ext>
                </a:extLst>
              </p:cNvPr>
              <p:cNvSpPr/>
              <p:nvPr/>
            </p:nvSpPr>
            <p:spPr bwMode="auto">
              <a:xfrm>
                <a:off x="8068003" y="4080745"/>
                <a:ext cx="60871"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11" name="Straight Connector 810">
                <a:extLst>
                  <a:ext uri="{FF2B5EF4-FFF2-40B4-BE49-F238E27FC236}">
                    <a16:creationId xmlns:a16="http://schemas.microsoft.com/office/drawing/2014/main" id="{1EF53A4E-7660-4B16-822B-80266D14B8E2}"/>
                  </a:ext>
                </a:extLst>
              </p:cNvPr>
              <p:cNvCxnSpPr>
                <a:cxnSpLocks/>
              </p:cNvCxnSpPr>
              <p:nvPr/>
            </p:nvCxnSpPr>
            <p:spPr>
              <a:xfrm>
                <a:off x="8028019" y="4122274"/>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27941A54-1F3E-4154-A984-20D4DA10ACA3}"/>
                  </a:ext>
                </a:extLst>
              </p:cNvPr>
              <p:cNvCxnSpPr>
                <a:stCxn id="253" idx="2"/>
                <a:endCxn id="253" idx="6"/>
              </p:cNvCxnSpPr>
              <p:nvPr/>
            </p:nvCxnSpPr>
            <p:spPr>
              <a:xfrm>
                <a:off x="8016998" y="4162186"/>
                <a:ext cx="1628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C5215421-6468-42CF-93D8-7AB3F87F37E6}"/>
                  </a:ext>
                </a:extLst>
              </p:cNvPr>
              <p:cNvCxnSpPr>
                <a:cxnSpLocks/>
              </p:cNvCxnSpPr>
              <p:nvPr/>
            </p:nvCxnSpPr>
            <p:spPr>
              <a:xfrm>
                <a:off x="8027434" y="4196989"/>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F62A28F-7DDB-4027-9F1F-C1FE77E06028}"/>
              </a:ext>
            </a:extLst>
          </p:cNvPr>
          <p:cNvGrpSpPr/>
          <p:nvPr/>
        </p:nvGrpSpPr>
        <p:grpSpPr>
          <a:xfrm>
            <a:off x="10838714" y="4578205"/>
            <a:ext cx="192009" cy="192448"/>
            <a:chOff x="5455091" y="3019217"/>
            <a:chExt cx="192009" cy="192448"/>
          </a:xfrm>
        </p:grpSpPr>
        <p:sp>
          <p:nvSpPr>
            <p:cNvPr id="815" name="Rectangle 814">
              <a:extLst>
                <a:ext uri="{FF2B5EF4-FFF2-40B4-BE49-F238E27FC236}">
                  <a16:creationId xmlns:a16="http://schemas.microsoft.com/office/drawing/2014/main" id="{5D105D3D-1F5A-4BF5-BA27-268B7E82BEEA}"/>
                </a:ext>
              </a:extLst>
            </p:cNvPr>
            <p:cNvSpPr/>
            <p:nvPr/>
          </p:nvSpPr>
          <p:spPr bwMode="auto">
            <a:xfrm>
              <a:off x="5455091" y="3019217"/>
              <a:ext cx="192009" cy="1924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16" name="Group 815">
              <a:extLst>
                <a:ext uri="{FF2B5EF4-FFF2-40B4-BE49-F238E27FC236}">
                  <a16:creationId xmlns:a16="http://schemas.microsoft.com/office/drawing/2014/main" id="{EE53CBAE-E364-4363-BA84-2AC9A7EC879C}"/>
                </a:ext>
              </a:extLst>
            </p:cNvPr>
            <p:cNvGrpSpPr/>
            <p:nvPr/>
          </p:nvGrpSpPr>
          <p:grpSpPr>
            <a:xfrm>
              <a:off x="5469655" y="3034001"/>
              <a:ext cx="162880" cy="162881"/>
              <a:chOff x="8016998" y="4080745"/>
              <a:chExt cx="162880" cy="162881"/>
            </a:xfrm>
          </p:grpSpPr>
          <p:sp>
            <p:nvSpPr>
              <p:cNvPr id="817" name="Oval 816">
                <a:extLst>
                  <a:ext uri="{FF2B5EF4-FFF2-40B4-BE49-F238E27FC236}">
                    <a16:creationId xmlns:a16="http://schemas.microsoft.com/office/drawing/2014/main" id="{92BF9963-B29E-4AD0-A57B-E4A9334C9D22}"/>
                  </a:ext>
                </a:extLst>
              </p:cNvPr>
              <p:cNvSpPr/>
              <p:nvPr/>
            </p:nvSpPr>
            <p:spPr bwMode="auto">
              <a:xfrm>
                <a:off x="8016998" y="4080746"/>
                <a:ext cx="162880"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8" name="Oval 817">
                <a:extLst>
                  <a:ext uri="{FF2B5EF4-FFF2-40B4-BE49-F238E27FC236}">
                    <a16:creationId xmlns:a16="http://schemas.microsoft.com/office/drawing/2014/main" id="{E5E8660A-5200-4452-996D-623CDF24888B}"/>
                  </a:ext>
                </a:extLst>
              </p:cNvPr>
              <p:cNvSpPr/>
              <p:nvPr/>
            </p:nvSpPr>
            <p:spPr bwMode="auto">
              <a:xfrm>
                <a:off x="8068003" y="4080745"/>
                <a:ext cx="60871" cy="16288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19" name="Straight Connector 818">
                <a:extLst>
                  <a:ext uri="{FF2B5EF4-FFF2-40B4-BE49-F238E27FC236}">
                    <a16:creationId xmlns:a16="http://schemas.microsoft.com/office/drawing/2014/main" id="{8B22236C-0B59-49AD-ACD0-220CF42B4DAC}"/>
                  </a:ext>
                </a:extLst>
              </p:cNvPr>
              <p:cNvCxnSpPr>
                <a:cxnSpLocks/>
              </p:cNvCxnSpPr>
              <p:nvPr/>
            </p:nvCxnSpPr>
            <p:spPr>
              <a:xfrm>
                <a:off x="8028019" y="4122274"/>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34A55031-EF22-42A2-ABF9-406709D673EE}"/>
                  </a:ext>
                </a:extLst>
              </p:cNvPr>
              <p:cNvCxnSpPr>
                <a:stCxn id="253" idx="2"/>
                <a:endCxn id="253" idx="6"/>
              </p:cNvCxnSpPr>
              <p:nvPr/>
            </p:nvCxnSpPr>
            <p:spPr>
              <a:xfrm>
                <a:off x="8016998" y="4162186"/>
                <a:ext cx="16288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999F3264-AF55-463B-8CF4-11F4229CA0FC}"/>
                  </a:ext>
                </a:extLst>
              </p:cNvPr>
              <p:cNvCxnSpPr>
                <a:cxnSpLocks/>
              </p:cNvCxnSpPr>
              <p:nvPr/>
            </p:nvCxnSpPr>
            <p:spPr>
              <a:xfrm>
                <a:off x="8027434" y="4196989"/>
                <a:ext cx="14388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587229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13D13-300D-AC4A-A9AD-C1A8989DF79A}"/>
              </a:ext>
            </a:extLst>
          </p:cNvPr>
          <p:cNvSpPr>
            <a:spLocks noGrp="1"/>
          </p:cNvSpPr>
          <p:nvPr>
            <p:ph type="title"/>
          </p:nvPr>
        </p:nvSpPr>
        <p:spPr>
          <a:xfrm>
            <a:off x="588263" y="457200"/>
            <a:ext cx="11018520" cy="492443"/>
          </a:xfrm>
        </p:spPr>
        <p:txBody>
          <a:bodyPr/>
          <a:lstStyle/>
          <a:p>
            <a:r>
              <a:rPr lang="en-AU" sz="3200">
                <a:solidFill>
                  <a:srgbClr val="50E6FF"/>
                </a:solidFill>
                <a:latin typeface="+mn-lt"/>
              </a:rPr>
              <a:t>What is Azure ExpressRoute?</a:t>
            </a:r>
            <a:endParaRPr lang="en-US" sz="3200">
              <a:solidFill>
                <a:srgbClr val="50E6FF"/>
              </a:solidFill>
              <a:latin typeface="+mn-lt"/>
            </a:endParaRPr>
          </a:p>
        </p:txBody>
      </p:sp>
      <p:sp>
        <p:nvSpPr>
          <p:cNvPr id="2" name="Text Placeholder 1">
            <a:extLst>
              <a:ext uri="{FF2B5EF4-FFF2-40B4-BE49-F238E27FC236}">
                <a16:creationId xmlns:a16="http://schemas.microsoft.com/office/drawing/2014/main" id="{40EF2969-7AA5-754D-806C-860B1F695C4D}"/>
              </a:ext>
            </a:extLst>
          </p:cNvPr>
          <p:cNvSpPr>
            <a:spLocks noGrp="1"/>
          </p:cNvSpPr>
          <p:nvPr>
            <p:ph type="body" sz="quarter" idx="4294967295"/>
          </p:nvPr>
        </p:nvSpPr>
        <p:spPr>
          <a:xfrm>
            <a:off x="588263" y="1980485"/>
            <a:ext cx="6052023" cy="2215991"/>
          </a:xfrm>
        </p:spPr>
        <p:txBody>
          <a:bodyPr/>
          <a:lstStyle/>
          <a:p>
            <a:pPr marL="0" indent="0" algn="l">
              <a:buNone/>
            </a:pPr>
            <a:r>
              <a:rPr lang="en-US" sz="2000"/>
              <a:t>Use Azure ExpressRoute to </a:t>
            </a:r>
            <a:r>
              <a:rPr lang="en-US" sz="2000">
                <a:solidFill>
                  <a:srgbClr val="50E6FF"/>
                </a:solidFill>
                <a:cs typeface="Segoe UI Semibold" panose="020B0702040204020203" pitchFamily="34" charset="0"/>
              </a:rPr>
              <a:t>create private connections between Azure data centers and infrastructure on your environment</a:t>
            </a:r>
            <a:r>
              <a:rPr lang="en-US" sz="2000"/>
              <a:t>. ExpressRoute connections don’t go over the public Internet, and they offer more reliability, faster speeds and lower latencies than typical Internet connections</a:t>
            </a:r>
          </a:p>
          <a:p>
            <a:pPr algn="l"/>
            <a:endParaRPr lang="en-US" sz="2000"/>
          </a:p>
        </p:txBody>
      </p:sp>
      <p:pic>
        <p:nvPicPr>
          <p:cNvPr id="11" name="Content Placeholder 10" descr="Azure Express Route logo">
            <a:extLst>
              <a:ext uri="{FF2B5EF4-FFF2-40B4-BE49-F238E27FC236}">
                <a16:creationId xmlns:a16="http://schemas.microsoft.com/office/drawing/2014/main" id="{BC86F651-B50C-ED43-BA09-FA2A5CEA7CCF}"/>
              </a:ext>
            </a:extLst>
          </p:cNvPr>
          <p:cNvPicPr>
            <a:picLocks noGrp="1" noChangeAspect="1"/>
          </p:cNvPicPr>
          <p:nvPr>
            <p:ph sz="quarter" idx="4294967295"/>
          </p:nvPr>
        </p:nvPicPr>
        <p:blipFill>
          <a:blip r:embed="rId3"/>
          <a:stretch>
            <a:fillRect/>
          </a:stretch>
        </p:blipFill>
        <p:spPr>
          <a:xfrm>
            <a:off x="7219269" y="1980485"/>
            <a:ext cx="1931115" cy="1931115"/>
          </a:xfrm>
        </p:spPr>
      </p:pic>
    </p:spTree>
    <p:extLst>
      <p:ext uri="{BB962C8B-B14F-4D97-AF65-F5344CB8AC3E}">
        <p14:creationId xmlns:p14="http://schemas.microsoft.com/office/powerpoint/2010/main" val="21535929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97CE-A88A-4810-B801-30251098F37E}"/>
              </a:ext>
            </a:extLst>
          </p:cNvPr>
          <p:cNvSpPr>
            <a:spLocks noGrp="1"/>
          </p:cNvSpPr>
          <p:nvPr>
            <p:ph type="title"/>
          </p:nvPr>
        </p:nvSpPr>
        <p:spPr/>
        <p:txBody>
          <a:bodyPr/>
          <a:lstStyle/>
          <a:p>
            <a:r>
              <a:rPr lang="en-US"/>
              <a:t>ExpressRoute</a:t>
            </a:r>
          </a:p>
        </p:txBody>
      </p:sp>
      <p:sp>
        <p:nvSpPr>
          <p:cNvPr id="3" name="Rectangle 2">
            <a:extLst>
              <a:ext uri="{FF2B5EF4-FFF2-40B4-BE49-F238E27FC236}">
                <a16:creationId xmlns:a16="http://schemas.microsoft.com/office/drawing/2014/main" id="{0552989B-0706-45CA-93FB-D9DEEA399945}"/>
              </a:ext>
            </a:extLst>
          </p:cNvPr>
          <p:cNvSpPr/>
          <p:nvPr/>
        </p:nvSpPr>
        <p:spPr bwMode="auto">
          <a:xfrm>
            <a:off x="6882679" y="4233466"/>
            <a:ext cx="410229" cy="103391"/>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cxnSp>
        <p:nvCxnSpPr>
          <p:cNvPr id="4" name="Straight Arrow Connector 3">
            <a:extLst>
              <a:ext uri="{FF2B5EF4-FFF2-40B4-BE49-F238E27FC236}">
                <a16:creationId xmlns:a16="http://schemas.microsoft.com/office/drawing/2014/main" id="{A5F5C3EB-423F-47BA-8C6F-59640D0B8499}"/>
              </a:ext>
            </a:extLst>
          </p:cNvPr>
          <p:cNvCxnSpPr>
            <a:cxnSpLocks/>
            <a:stCxn id="33" idx="0"/>
            <a:endCxn id="28" idx="2"/>
          </p:cNvCxnSpPr>
          <p:nvPr/>
        </p:nvCxnSpPr>
        <p:spPr>
          <a:xfrm flipV="1">
            <a:off x="5921548" y="4460269"/>
            <a:ext cx="2119" cy="15717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C5278C-48FC-456F-9601-A3CC69D87BC5}"/>
              </a:ext>
            </a:extLst>
          </p:cNvPr>
          <p:cNvSpPr/>
          <p:nvPr/>
        </p:nvSpPr>
        <p:spPr bwMode="auto">
          <a:xfrm>
            <a:off x="2519444" y="3620094"/>
            <a:ext cx="716546" cy="374033"/>
          </a:xfrm>
          <a:prstGeom prst="rect">
            <a:avLst/>
          </a:prstGeom>
          <a:solidFill>
            <a:schemeClr val="tx2"/>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6" name="Freeform 539">
            <a:extLst>
              <a:ext uri="{FF2B5EF4-FFF2-40B4-BE49-F238E27FC236}">
                <a16:creationId xmlns:a16="http://schemas.microsoft.com/office/drawing/2014/main" id="{6A9DF106-5FD7-472E-BFFB-F0D7862A0FFF}"/>
              </a:ext>
            </a:extLst>
          </p:cNvPr>
          <p:cNvSpPr>
            <a:spLocks noChangeAspect="1"/>
          </p:cNvSpPr>
          <p:nvPr/>
        </p:nvSpPr>
        <p:spPr bwMode="auto">
          <a:xfrm>
            <a:off x="541443" y="2816764"/>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2"/>
          </a:solid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7" name="Freeform 78">
            <a:extLst>
              <a:ext uri="{FF2B5EF4-FFF2-40B4-BE49-F238E27FC236}">
                <a16:creationId xmlns:a16="http://schemas.microsoft.com/office/drawing/2014/main" id="{6C13FE01-08BE-4BBE-9B26-F8067A1DB51E}"/>
              </a:ext>
            </a:extLst>
          </p:cNvPr>
          <p:cNvSpPr>
            <a:spLocks noEditPoints="1"/>
          </p:cNvSpPr>
          <p:nvPr/>
        </p:nvSpPr>
        <p:spPr bwMode="black">
          <a:xfrm>
            <a:off x="1300074" y="3692200"/>
            <a:ext cx="717156" cy="714863"/>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tx2"/>
          </a:solidFill>
          <a:ln>
            <a:noFill/>
          </a:ln>
        </p:spPr>
        <p:txBody>
          <a:bodyPr vert="horz" wrap="square" lIns="60494" tIns="30247" rIns="60494" bIns="30247" numCol="1" anchor="t" anchorCtr="0" compatLnSpc="1">
            <a:prstTxWarp prst="textNoShape">
              <a:avLst/>
            </a:prstTxWarp>
          </a:bodyPr>
          <a:lstStyle/>
          <a:p>
            <a:pPr marL="0" marR="0" lvl="0" indent="0" algn="l" defTabSz="503288" rtl="0" eaLnBrk="1" fontAlgn="auto" latinLnBrk="0" hangingPunct="1">
              <a:lnSpc>
                <a:spcPct val="100000"/>
              </a:lnSpc>
              <a:spcBef>
                <a:spcPts val="0"/>
              </a:spcBef>
              <a:spcAft>
                <a:spcPts val="0"/>
              </a:spcAft>
              <a:buClrTx/>
              <a:buSzTx/>
              <a:buFontTx/>
              <a:buNone/>
              <a:tabLst/>
              <a:defRPr/>
            </a:pPr>
            <a:endParaRPr kumimoji="0" lang="en-US" sz="686"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F1566AA-ED7F-4DA4-8C4C-368F7DA2E2AA}"/>
              </a:ext>
            </a:extLst>
          </p:cNvPr>
          <p:cNvSpPr txBox="1"/>
          <p:nvPr/>
        </p:nvSpPr>
        <p:spPr>
          <a:xfrm>
            <a:off x="1064027" y="3151856"/>
            <a:ext cx="1194494" cy="498597"/>
          </a:xfrm>
          <a:prstGeom prst="rect">
            <a:avLst/>
          </a:prstGeom>
          <a:noFill/>
          <a:ln>
            <a:noFill/>
          </a:ln>
        </p:spPr>
        <p:txBody>
          <a:bodyPr wrap="none" lIns="0" tIns="0" rIns="0" bIns="0" rtlCol="0">
            <a:spAutoFit/>
          </a:bodyPr>
          <a:lstStyle/>
          <a:p>
            <a:pPr marL="0" marR="0" lvl="0" indent="0" algn="ctr" defTabSz="685600" rtl="0" eaLnBrk="1" fontAlgn="auto" latinLnBrk="0" hangingPunct="1">
              <a:lnSpc>
                <a:spcPct val="90000"/>
              </a:lnSpc>
              <a:spcBef>
                <a:spcPct val="20000"/>
              </a:spcBef>
              <a:spcAft>
                <a:spcPts val="0"/>
              </a:spcAft>
              <a:buClrTx/>
              <a:buSzPct val="80000"/>
              <a:buFontTx/>
              <a:buNone/>
              <a:tabLst/>
              <a:defRPr/>
            </a:pPr>
            <a:r>
              <a:rPr kumimoji="0" lang="en-US" sz="1800" b="0" i="0" u="none" strike="noStrike" kern="1200" cap="none" spc="0" normalizeH="0" baseline="0" noProof="0">
                <a:ln>
                  <a:noFill/>
                </a:ln>
                <a:effectLst/>
                <a:uLnTx/>
                <a:uFillTx/>
                <a:latin typeface="Segoe UI"/>
                <a:ea typeface="+mn-ea"/>
                <a:cs typeface="+mn-cs"/>
              </a:rPr>
              <a:t>Customer’s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Network</a:t>
            </a:r>
            <a:endParaRPr kumimoji="0" lang="en-US" sz="1800" b="0" i="0" u="none" strike="noStrike" kern="1200" cap="none" spc="0" normalizeH="0" baseline="0" noProof="0">
              <a:ln>
                <a:noFill/>
              </a:ln>
              <a:effectLst>
                <a:outerShdw blurRad="38100" dist="38100" dir="2700000" algn="tl">
                  <a:srgbClr val="000000">
                    <a:alpha val="43137"/>
                  </a:srgbClr>
                </a:outerShdw>
              </a:effectLst>
              <a:uLnTx/>
              <a:uFillTx/>
              <a:latin typeface="Segoe UI"/>
              <a:ea typeface="+mn-ea"/>
              <a:cs typeface="+mn-cs"/>
            </a:endParaRPr>
          </a:p>
        </p:txBody>
      </p:sp>
      <p:sp>
        <p:nvSpPr>
          <p:cNvPr id="9" name="Rectangle 8">
            <a:extLst>
              <a:ext uri="{FF2B5EF4-FFF2-40B4-BE49-F238E27FC236}">
                <a16:creationId xmlns:a16="http://schemas.microsoft.com/office/drawing/2014/main" id="{FCF51B22-E0F4-4300-9CD0-9934EBD53FA2}"/>
              </a:ext>
            </a:extLst>
          </p:cNvPr>
          <p:cNvSpPr/>
          <p:nvPr/>
        </p:nvSpPr>
        <p:spPr bwMode="auto">
          <a:xfrm rot="16200000">
            <a:off x="7497118" y="2665854"/>
            <a:ext cx="843495" cy="128510"/>
          </a:xfrm>
          <a:prstGeom prst="rect">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0" name="Right Arrow 62">
            <a:extLst>
              <a:ext uri="{FF2B5EF4-FFF2-40B4-BE49-F238E27FC236}">
                <a16:creationId xmlns:a16="http://schemas.microsoft.com/office/drawing/2014/main" id="{052C1BE5-D1F3-4D7D-B43F-055026AAEFDC}"/>
              </a:ext>
            </a:extLst>
          </p:cNvPr>
          <p:cNvSpPr/>
          <p:nvPr/>
        </p:nvSpPr>
        <p:spPr bwMode="auto">
          <a:xfrm>
            <a:off x="7854609" y="2180154"/>
            <a:ext cx="1100682" cy="275401"/>
          </a:xfrm>
          <a:prstGeom prst="rightArrow">
            <a:avLst/>
          </a:prstGeom>
          <a:solidFill>
            <a:srgbClr val="DE3C00"/>
          </a:solid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7634A58-C3E4-4041-86CB-4F466BA96C95}"/>
              </a:ext>
            </a:extLst>
          </p:cNvPr>
          <p:cNvSpPr/>
          <p:nvPr/>
        </p:nvSpPr>
        <p:spPr bwMode="auto">
          <a:xfrm rot="16200000">
            <a:off x="7445547" y="4926730"/>
            <a:ext cx="946640" cy="128511"/>
          </a:xfrm>
          <a:prstGeom prst="rect">
            <a:avLst/>
          </a:prstGeom>
          <a:solidFill>
            <a:srgbClr val="00B0F0"/>
          </a:solidFill>
          <a:ln w="10795" cap="flat" cmpd="sng" algn="ctr">
            <a:solidFill>
              <a:srgbClr val="00B0F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2" name="Right Arrow 65">
            <a:extLst>
              <a:ext uri="{FF2B5EF4-FFF2-40B4-BE49-F238E27FC236}">
                <a16:creationId xmlns:a16="http://schemas.microsoft.com/office/drawing/2014/main" id="{B1B9497B-9E24-4EEF-9B27-7F5F283AB632}"/>
              </a:ext>
            </a:extLst>
          </p:cNvPr>
          <p:cNvSpPr/>
          <p:nvPr/>
        </p:nvSpPr>
        <p:spPr bwMode="auto">
          <a:xfrm>
            <a:off x="7865462" y="5235898"/>
            <a:ext cx="1089829" cy="317349"/>
          </a:xfrm>
          <a:prstGeom prst="rightArrow">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30988FAD-F2A2-4B17-A45A-1270B7312821}"/>
              </a:ext>
            </a:extLst>
          </p:cNvPr>
          <p:cNvGrpSpPr/>
          <p:nvPr/>
        </p:nvGrpSpPr>
        <p:grpSpPr>
          <a:xfrm>
            <a:off x="834548" y="5952598"/>
            <a:ext cx="8015740" cy="223552"/>
            <a:chOff x="596463" y="6200465"/>
            <a:chExt cx="8015740" cy="223552"/>
          </a:xfrm>
        </p:grpSpPr>
        <p:sp>
          <p:nvSpPr>
            <p:cNvPr id="13" name="Rectangle 50">
              <a:extLst>
                <a:ext uri="{FF2B5EF4-FFF2-40B4-BE49-F238E27FC236}">
                  <a16:creationId xmlns:a16="http://schemas.microsoft.com/office/drawing/2014/main" id="{8EE301AE-F8F3-41C8-9FE6-CC12528AFFD8}"/>
                </a:ext>
              </a:extLst>
            </p:cNvPr>
            <p:cNvSpPr/>
            <p:nvPr/>
          </p:nvSpPr>
          <p:spPr bwMode="auto">
            <a:xfrm>
              <a:off x="596463" y="6200465"/>
              <a:ext cx="799585" cy="22355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4" name="TextBox 52">
              <a:extLst>
                <a:ext uri="{FF2B5EF4-FFF2-40B4-BE49-F238E27FC236}">
                  <a16:creationId xmlns:a16="http://schemas.microsoft.com/office/drawing/2014/main" id="{C4FD817C-4885-4348-81D0-1B9F734EB7B6}"/>
                </a:ext>
              </a:extLst>
            </p:cNvPr>
            <p:cNvSpPr txBox="1"/>
            <p:nvPr/>
          </p:nvSpPr>
          <p:spPr>
            <a:xfrm>
              <a:off x="1517119" y="6215292"/>
              <a:ext cx="7095084" cy="193899"/>
            </a:xfrm>
            <a:prstGeom prst="rect">
              <a:avLst/>
            </a:prstGeom>
            <a:noFill/>
            <a:ln>
              <a:noFill/>
            </a:ln>
          </p:spPr>
          <p:txBody>
            <a:bodyPr wrap="non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a:ln>
                    <a:noFill/>
                  </a:ln>
                  <a:effectLst/>
                  <a:uLnTx/>
                  <a:uFillTx/>
                  <a:latin typeface="Segoe UI"/>
                  <a:ea typeface="+mn-ea"/>
                  <a:cs typeface="+mn-cs"/>
                </a:rPr>
                <a:t>Azure Private Peering </a:t>
              </a:r>
              <a:r>
                <a:rPr kumimoji="0" lang="en-US" sz="1400" b="0" i="0" u="none" strike="noStrike" kern="1200" cap="none" spc="0" normalizeH="0" baseline="0" noProof="0">
                  <a:ln>
                    <a:noFill/>
                  </a:ln>
                  <a:effectLst/>
                  <a:uLnTx/>
                  <a:uFillTx/>
                  <a:latin typeface="Segoe UI"/>
                  <a:ea typeface="+mn-ea"/>
                  <a:cs typeface="+mn-cs"/>
                </a:rPr>
                <a:t>for Virtual Networks and private IP access to Azure public services</a:t>
              </a:r>
            </a:p>
          </p:txBody>
        </p:sp>
      </p:grpSp>
      <p:grpSp>
        <p:nvGrpSpPr>
          <p:cNvPr id="55" name="Group 54">
            <a:extLst>
              <a:ext uri="{FF2B5EF4-FFF2-40B4-BE49-F238E27FC236}">
                <a16:creationId xmlns:a16="http://schemas.microsoft.com/office/drawing/2014/main" id="{50E1001C-B229-47F7-913B-F188E38F1B5D}"/>
              </a:ext>
            </a:extLst>
          </p:cNvPr>
          <p:cNvGrpSpPr/>
          <p:nvPr/>
        </p:nvGrpSpPr>
        <p:grpSpPr>
          <a:xfrm>
            <a:off x="834548" y="5519595"/>
            <a:ext cx="5479799" cy="223552"/>
            <a:chOff x="596463" y="5707828"/>
            <a:chExt cx="5479799" cy="223552"/>
          </a:xfrm>
        </p:grpSpPr>
        <p:sp>
          <p:nvSpPr>
            <p:cNvPr id="15" name="Rectangle 53">
              <a:extLst>
                <a:ext uri="{FF2B5EF4-FFF2-40B4-BE49-F238E27FC236}">
                  <a16:creationId xmlns:a16="http://schemas.microsoft.com/office/drawing/2014/main" id="{56F0CB04-FFA6-414F-8298-DCCD783C86B6}"/>
                </a:ext>
              </a:extLst>
            </p:cNvPr>
            <p:cNvSpPr/>
            <p:nvPr/>
          </p:nvSpPr>
          <p:spPr bwMode="auto">
            <a:xfrm>
              <a:off x="596463" y="5707828"/>
              <a:ext cx="799585" cy="22355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16" name="TextBox 54">
              <a:extLst>
                <a:ext uri="{FF2B5EF4-FFF2-40B4-BE49-F238E27FC236}">
                  <a16:creationId xmlns:a16="http://schemas.microsoft.com/office/drawing/2014/main" id="{978CF577-AE31-4DD0-A11B-126A73F7E35E}"/>
                </a:ext>
              </a:extLst>
            </p:cNvPr>
            <p:cNvSpPr txBox="1"/>
            <p:nvPr/>
          </p:nvSpPr>
          <p:spPr>
            <a:xfrm>
              <a:off x="1517119" y="5707828"/>
              <a:ext cx="4559143" cy="193899"/>
            </a:xfrm>
            <a:prstGeom prst="rect">
              <a:avLst/>
            </a:prstGeom>
            <a:noFill/>
            <a:ln>
              <a:noFill/>
            </a:ln>
          </p:spPr>
          <p:txBody>
            <a:bodyPr wrap="square" lIns="0" tIns="0" rIns="0" bIns="0" rtlCol="0">
              <a:spAutoFit/>
            </a:bodyPr>
            <a:lstStyle/>
            <a:p>
              <a:pPr marL="0" marR="0" lvl="0" indent="0" algn="l" defTabSz="685600" rtl="0" eaLnBrk="1" fontAlgn="auto" latinLnBrk="0" hangingPunct="1">
                <a:lnSpc>
                  <a:spcPct val="90000"/>
                </a:lnSpc>
                <a:spcBef>
                  <a:spcPct val="20000"/>
                </a:spcBef>
                <a:spcAft>
                  <a:spcPts val="0"/>
                </a:spcAft>
                <a:buClrTx/>
                <a:buSzPct val="80000"/>
                <a:buFontTx/>
                <a:buNone/>
                <a:tabLst/>
                <a:defRPr/>
              </a:pPr>
              <a:r>
                <a:rPr kumimoji="0" lang="en-US" sz="1400" b="1" i="0" u="none" strike="noStrike" kern="1200" cap="none" spc="0" normalizeH="0" baseline="0" noProof="0">
                  <a:ln>
                    <a:noFill/>
                  </a:ln>
                  <a:effectLst/>
                  <a:uLnTx/>
                  <a:uFillTx/>
                  <a:latin typeface="Segoe UI"/>
                  <a:ea typeface="+mn-ea"/>
                  <a:cs typeface="+mn-cs"/>
                </a:rPr>
                <a:t>Microsoft Peering </a:t>
              </a:r>
              <a:r>
                <a:rPr kumimoji="0" lang="en-US" sz="1400" b="0" i="0" u="none" strike="noStrike" kern="1200" cap="none" spc="0" normalizeH="0" baseline="0" noProof="0">
                  <a:ln>
                    <a:noFill/>
                  </a:ln>
                  <a:effectLst/>
                  <a:uLnTx/>
                  <a:uFillTx/>
                  <a:latin typeface="Segoe UI"/>
                  <a:ea typeface="+mn-ea"/>
                  <a:cs typeface="+mn-cs"/>
                </a:rPr>
                <a:t>for Office 365, Azure public services</a:t>
              </a:r>
            </a:p>
          </p:txBody>
        </p:sp>
      </p:grpSp>
      <p:pic>
        <p:nvPicPr>
          <p:cNvPr id="17" name="Picture 16">
            <a:extLst>
              <a:ext uri="{FF2B5EF4-FFF2-40B4-BE49-F238E27FC236}">
                <a16:creationId xmlns:a16="http://schemas.microsoft.com/office/drawing/2014/main" id="{8686DCA9-C5C1-4279-A107-5D1DC44A61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3506" y="1725509"/>
            <a:ext cx="488909" cy="488909"/>
          </a:xfrm>
          <a:prstGeom prst="rect">
            <a:avLst/>
          </a:prstGeom>
        </p:spPr>
      </p:pic>
      <p:sp>
        <p:nvSpPr>
          <p:cNvPr id="18" name="Rectangle 17">
            <a:extLst>
              <a:ext uri="{FF2B5EF4-FFF2-40B4-BE49-F238E27FC236}">
                <a16:creationId xmlns:a16="http://schemas.microsoft.com/office/drawing/2014/main" id="{8891B5DB-4581-44F6-9902-09C240E0E45D}"/>
              </a:ext>
            </a:extLst>
          </p:cNvPr>
          <p:cNvSpPr/>
          <p:nvPr/>
        </p:nvSpPr>
        <p:spPr bwMode="auto">
          <a:xfrm>
            <a:off x="6870953" y="3502726"/>
            <a:ext cx="394989" cy="96700"/>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1589DC"/>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F628B553-C0A0-4BE1-9BE3-FE64706F77D0}"/>
              </a:ext>
            </a:extLst>
          </p:cNvPr>
          <p:cNvSpPr/>
          <p:nvPr/>
        </p:nvSpPr>
        <p:spPr bwMode="auto">
          <a:xfrm>
            <a:off x="6863269" y="3322503"/>
            <a:ext cx="402673" cy="96700"/>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E4B86285-1FAE-4885-AEEF-B40CCCA1B046}"/>
              </a:ext>
            </a:extLst>
          </p:cNvPr>
          <p:cNvGrpSpPr/>
          <p:nvPr/>
        </p:nvGrpSpPr>
        <p:grpSpPr>
          <a:xfrm>
            <a:off x="4828602" y="3173159"/>
            <a:ext cx="2186685" cy="520585"/>
            <a:chOff x="4703061" y="1391920"/>
            <a:chExt cx="2186685" cy="520585"/>
          </a:xfrm>
        </p:grpSpPr>
        <p:sp>
          <p:nvSpPr>
            <p:cNvPr id="21" name="Rectangle 8">
              <a:extLst>
                <a:ext uri="{FF2B5EF4-FFF2-40B4-BE49-F238E27FC236}">
                  <a16:creationId xmlns:a16="http://schemas.microsoft.com/office/drawing/2014/main" id="{40737CB4-08D1-4300-AB7A-2211183846B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Primary Connection</a:t>
              </a:r>
            </a:p>
          </p:txBody>
        </p:sp>
        <p:sp>
          <p:nvSpPr>
            <p:cNvPr id="22" name="Oval 18">
              <a:extLst>
                <a:ext uri="{FF2B5EF4-FFF2-40B4-BE49-F238E27FC236}">
                  <a16:creationId xmlns:a16="http://schemas.microsoft.com/office/drawing/2014/main" id="{90F2976F-4BCE-4E2C-ADB4-E52AE5653B3F}"/>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3" name="Oval 18">
              <a:extLst>
                <a:ext uri="{FF2B5EF4-FFF2-40B4-BE49-F238E27FC236}">
                  <a16:creationId xmlns:a16="http://schemas.microsoft.com/office/drawing/2014/main" id="{33550D29-7BA6-4D56-AB76-CE0FFA2B804D}"/>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24" name="Freeform 74">
            <a:extLst>
              <a:ext uri="{FF2B5EF4-FFF2-40B4-BE49-F238E27FC236}">
                <a16:creationId xmlns:a16="http://schemas.microsoft.com/office/drawing/2014/main" id="{24D37242-491F-4E3D-AD81-90071875E96F}"/>
              </a:ext>
            </a:extLst>
          </p:cNvPr>
          <p:cNvSpPr/>
          <p:nvPr/>
        </p:nvSpPr>
        <p:spPr bwMode="auto">
          <a:xfrm>
            <a:off x="4477070" y="3317381"/>
            <a:ext cx="506907" cy="93606"/>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5" name="Freeform 76">
            <a:extLst>
              <a:ext uri="{FF2B5EF4-FFF2-40B4-BE49-F238E27FC236}">
                <a16:creationId xmlns:a16="http://schemas.microsoft.com/office/drawing/2014/main" id="{EE416E84-BDA8-4063-B236-47CF74D724E7}"/>
              </a:ext>
            </a:extLst>
          </p:cNvPr>
          <p:cNvSpPr/>
          <p:nvPr/>
        </p:nvSpPr>
        <p:spPr bwMode="auto">
          <a:xfrm>
            <a:off x="4488341" y="3507674"/>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EE8EE033-78B0-442B-92A1-13E580D9E9FB}"/>
              </a:ext>
            </a:extLst>
          </p:cNvPr>
          <p:cNvSpPr/>
          <p:nvPr/>
        </p:nvSpPr>
        <p:spPr bwMode="auto">
          <a:xfrm>
            <a:off x="6809518" y="4062316"/>
            <a:ext cx="496201" cy="94113"/>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9AE25BEC-D494-450B-B07C-CC666FCA9638}"/>
              </a:ext>
            </a:extLst>
          </p:cNvPr>
          <p:cNvGrpSpPr/>
          <p:nvPr/>
        </p:nvGrpSpPr>
        <p:grpSpPr>
          <a:xfrm>
            <a:off x="4820913" y="3939684"/>
            <a:ext cx="2186685" cy="520585"/>
            <a:chOff x="4703061" y="1391920"/>
            <a:chExt cx="2186685" cy="520585"/>
          </a:xfrm>
        </p:grpSpPr>
        <p:sp>
          <p:nvSpPr>
            <p:cNvPr id="28" name="Rectangle 8">
              <a:extLst>
                <a:ext uri="{FF2B5EF4-FFF2-40B4-BE49-F238E27FC236}">
                  <a16:creationId xmlns:a16="http://schemas.microsoft.com/office/drawing/2014/main" id="{1280DBA8-25E9-4CCA-8913-FFD853DF9A9E}"/>
                </a:ext>
              </a:extLst>
            </p:cNvPr>
            <p:cNvSpPr/>
            <p:nvPr/>
          </p:nvSpPr>
          <p:spPr bwMode="auto">
            <a:xfrm>
              <a:off x="4847828" y="1391920"/>
              <a:ext cx="1915973" cy="520585"/>
            </a:xfrm>
            <a:prstGeom prst="rect">
              <a:avLst/>
            </a:prstGeom>
            <a:solidFill>
              <a:schemeClr val="accent6">
                <a:lumMod val="50000"/>
              </a:schemeClr>
            </a:solidFill>
            <a:ln w="38100">
              <a:solidFill>
                <a:schemeClr val="accent6">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300" b="0" i="0" u="none" strike="noStrike" kern="0" cap="none" spc="-37" normalizeH="0" baseline="0" noProof="0">
                  <a:ln>
                    <a:noFill/>
                  </a:ln>
                  <a:solidFill>
                    <a:srgbClr val="FFFFFF"/>
                  </a:solidFill>
                  <a:effectLst/>
                  <a:uLnTx/>
                  <a:uFillTx/>
                  <a:latin typeface="Segoe UI"/>
                  <a:ea typeface="+mn-ea"/>
                  <a:cs typeface="+mn-cs"/>
                </a:rPr>
                <a:t>Secondary Connection</a:t>
              </a:r>
            </a:p>
          </p:txBody>
        </p:sp>
        <p:sp>
          <p:nvSpPr>
            <p:cNvPr id="29" name="Oval 18">
              <a:extLst>
                <a:ext uri="{FF2B5EF4-FFF2-40B4-BE49-F238E27FC236}">
                  <a16:creationId xmlns:a16="http://schemas.microsoft.com/office/drawing/2014/main" id="{1A3AF308-DF41-41EF-AA79-CD3BA8D41189}"/>
                </a:ext>
              </a:extLst>
            </p:cNvPr>
            <p:cNvSpPr/>
            <p:nvPr/>
          </p:nvSpPr>
          <p:spPr bwMode="auto">
            <a:xfrm>
              <a:off x="4703061" y="1391920"/>
              <a:ext cx="251891" cy="520585"/>
            </a:xfrm>
            <a:prstGeom prst="ellipse">
              <a:avLst/>
            </a:prstGeom>
            <a:solidFill>
              <a:srgbClr val="FFFFFF"/>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30" name="Oval 18">
              <a:extLst>
                <a:ext uri="{FF2B5EF4-FFF2-40B4-BE49-F238E27FC236}">
                  <a16:creationId xmlns:a16="http://schemas.microsoft.com/office/drawing/2014/main" id="{B3899A6E-E5C1-4D76-809B-4F3C35CFA066}"/>
                </a:ext>
              </a:extLst>
            </p:cNvPr>
            <p:cNvSpPr/>
            <p:nvPr/>
          </p:nvSpPr>
          <p:spPr bwMode="auto">
            <a:xfrm>
              <a:off x="6637855" y="1391920"/>
              <a:ext cx="251891" cy="520585"/>
            </a:xfrm>
            <a:prstGeom prst="ellipse">
              <a:avLst/>
            </a:prstGeom>
            <a:solidFill>
              <a:schemeClr val="accent6">
                <a:lumMod val="50000"/>
              </a:schemeClr>
            </a:solidFill>
            <a:ln w="38100" cap="flat" cmpd="sng" algn="ctr">
              <a:solidFill>
                <a:schemeClr val="accent6">
                  <a:lumMod val="50000"/>
                </a:scheme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grpSp>
      <p:sp>
        <p:nvSpPr>
          <p:cNvPr id="31" name="Freeform 118">
            <a:extLst>
              <a:ext uri="{FF2B5EF4-FFF2-40B4-BE49-F238E27FC236}">
                <a16:creationId xmlns:a16="http://schemas.microsoft.com/office/drawing/2014/main" id="{E1859B8F-678A-4DD1-AEDA-F31A9BA5243C}"/>
              </a:ext>
            </a:extLst>
          </p:cNvPr>
          <p:cNvSpPr/>
          <p:nvPr/>
        </p:nvSpPr>
        <p:spPr bwMode="auto">
          <a:xfrm>
            <a:off x="4494583" y="4070132"/>
            <a:ext cx="481705" cy="8629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32" name="Freeform 120">
            <a:extLst>
              <a:ext uri="{FF2B5EF4-FFF2-40B4-BE49-F238E27FC236}">
                <a16:creationId xmlns:a16="http://schemas.microsoft.com/office/drawing/2014/main" id="{D874C166-2DA4-4BF4-92B8-CFA61BFB7A5D}"/>
              </a:ext>
            </a:extLst>
          </p:cNvPr>
          <p:cNvSpPr/>
          <p:nvPr/>
        </p:nvSpPr>
        <p:spPr bwMode="auto">
          <a:xfrm>
            <a:off x="4480652" y="4250753"/>
            <a:ext cx="478736" cy="9360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endParaRPr kumimoji="0" lang="en-US" sz="1471" b="0" i="0" u="none" strike="noStrike" kern="0" cap="none" spc="-37"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208D366-608D-4F0C-B4BC-8CA9CD711573}"/>
              </a:ext>
            </a:extLst>
          </p:cNvPr>
          <p:cNvSpPr txBox="1"/>
          <p:nvPr/>
        </p:nvSpPr>
        <p:spPr>
          <a:xfrm>
            <a:off x="4894055" y="4617439"/>
            <a:ext cx="205498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ExpressRoute Circuit</a:t>
            </a:r>
          </a:p>
        </p:txBody>
      </p:sp>
      <p:cxnSp>
        <p:nvCxnSpPr>
          <p:cNvPr id="34" name="Straight Arrow Connector 33">
            <a:extLst>
              <a:ext uri="{FF2B5EF4-FFF2-40B4-BE49-F238E27FC236}">
                <a16:creationId xmlns:a16="http://schemas.microsoft.com/office/drawing/2014/main" id="{FB9E6A0C-0887-4C77-9D5C-0F6B0FA3779F}"/>
              </a:ext>
            </a:extLst>
          </p:cNvPr>
          <p:cNvCxnSpPr>
            <a:cxnSpLocks/>
            <a:stCxn id="33" idx="0"/>
            <a:endCxn id="21" idx="2"/>
          </p:cNvCxnSpPr>
          <p:nvPr/>
        </p:nvCxnSpPr>
        <p:spPr>
          <a:xfrm flipV="1">
            <a:off x="5921548" y="3693744"/>
            <a:ext cx="9808" cy="923695"/>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51EBCAF-7F9C-4554-BF10-2605E261A7C8}"/>
              </a:ext>
            </a:extLst>
          </p:cNvPr>
          <p:cNvSpPr/>
          <p:nvPr/>
        </p:nvSpPr>
        <p:spPr>
          <a:xfrm>
            <a:off x="274570" y="5621818"/>
            <a:ext cx="8141601" cy="10237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A3886574-BDDA-4889-AD84-FADEA9831250}"/>
              </a:ext>
            </a:extLst>
          </p:cNvPr>
          <p:cNvSpPr/>
          <p:nvPr/>
        </p:nvSpPr>
        <p:spPr>
          <a:xfrm>
            <a:off x="828357" y="2995159"/>
            <a:ext cx="1665835" cy="1568847"/>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92F8BF43-D186-410E-AD58-A3F21B941AC0}"/>
              </a:ext>
            </a:extLst>
          </p:cNvPr>
          <p:cNvSpPr/>
          <p:nvPr/>
        </p:nvSpPr>
        <p:spPr>
          <a:xfrm>
            <a:off x="7292908" y="3173159"/>
            <a:ext cx="1279337" cy="1323206"/>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ea typeface="+mn-ea"/>
                <a:cs typeface="+mn-cs"/>
              </a:rPr>
              <a:t>Microsoft Edge</a:t>
            </a:r>
          </a:p>
        </p:txBody>
      </p:sp>
      <p:sp>
        <p:nvSpPr>
          <p:cNvPr id="38" name="Rectangle: Rounded Corners 37">
            <a:extLst>
              <a:ext uri="{FF2B5EF4-FFF2-40B4-BE49-F238E27FC236}">
                <a16:creationId xmlns:a16="http://schemas.microsoft.com/office/drawing/2014/main" id="{69B6668C-526E-4D7F-B07B-799A12932152}"/>
              </a:ext>
            </a:extLst>
          </p:cNvPr>
          <p:cNvSpPr/>
          <p:nvPr/>
        </p:nvSpPr>
        <p:spPr>
          <a:xfrm>
            <a:off x="3239572" y="3173159"/>
            <a:ext cx="1237498" cy="1323206"/>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ea typeface="+mn-ea"/>
                <a:cs typeface="+mn-cs"/>
              </a:rPr>
              <a:t>Partner Edge</a:t>
            </a:r>
          </a:p>
        </p:txBody>
      </p:sp>
      <p:sp>
        <p:nvSpPr>
          <p:cNvPr id="39" name="Rectangle: Rounded Corners 38">
            <a:extLst>
              <a:ext uri="{FF2B5EF4-FFF2-40B4-BE49-F238E27FC236}">
                <a16:creationId xmlns:a16="http://schemas.microsoft.com/office/drawing/2014/main" id="{84F298C3-F3EB-41E1-87B4-CE1F70D69591}"/>
              </a:ext>
            </a:extLst>
          </p:cNvPr>
          <p:cNvSpPr/>
          <p:nvPr/>
        </p:nvSpPr>
        <p:spPr>
          <a:xfrm>
            <a:off x="8975895" y="1530808"/>
            <a:ext cx="2377967" cy="15688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539">
            <a:extLst>
              <a:ext uri="{FF2B5EF4-FFF2-40B4-BE49-F238E27FC236}">
                <a16:creationId xmlns:a16="http://schemas.microsoft.com/office/drawing/2014/main" id="{722D224B-943B-4D03-866C-E6985F605E59}"/>
              </a:ext>
            </a:extLst>
          </p:cNvPr>
          <p:cNvSpPr>
            <a:spLocks noChangeAspect="1"/>
          </p:cNvSpPr>
          <p:nvPr/>
        </p:nvSpPr>
        <p:spPr bwMode="auto">
          <a:xfrm>
            <a:off x="8727639" y="1380919"/>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BF025ACA-F668-4C36-90DD-3744587DA4F0}"/>
              </a:ext>
            </a:extLst>
          </p:cNvPr>
          <p:cNvSpPr/>
          <p:nvPr/>
        </p:nvSpPr>
        <p:spPr>
          <a:xfrm>
            <a:off x="8982460" y="4564855"/>
            <a:ext cx="2377967" cy="156884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539">
            <a:extLst>
              <a:ext uri="{FF2B5EF4-FFF2-40B4-BE49-F238E27FC236}">
                <a16:creationId xmlns:a16="http://schemas.microsoft.com/office/drawing/2014/main" id="{0251164E-AB98-478D-840D-575C3895706B}"/>
              </a:ext>
            </a:extLst>
          </p:cNvPr>
          <p:cNvSpPr>
            <a:spLocks noChangeAspect="1"/>
          </p:cNvSpPr>
          <p:nvPr/>
        </p:nvSpPr>
        <p:spPr bwMode="auto">
          <a:xfrm>
            <a:off x="8730751" y="4415736"/>
            <a:ext cx="573826" cy="378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p:spPr>
        <p:style>
          <a:lnRef idx="2">
            <a:schemeClr val="accent1"/>
          </a:lnRef>
          <a:fillRef idx="1">
            <a:schemeClr val="lt1"/>
          </a:fillRef>
          <a:effectRef idx="0">
            <a:schemeClr val="accent1"/>
          </a:effectRef>
          <a:fontRef idx="minor">
            <a:schemeClr val="dk1"/>
          </a:fontRef>
        </p:style>
        <p:txBody>
          <a:bodyPr vert="horz" wrap="square" lIns="67232" tIns="33616" rIns="67232" bIns="33616" numCol="1" anchor="t" anchorCtr="0" compatLnSpc="1">
            <a:prstTxWarp prst="textNoShape">
              <a:avLst/>
            </a:prstTxWarp>
          </a:bodyPr>
          <a:lstStyle/>
          <a:p>
            <a:pPr marL="0" marR="0" lvl="0" indent="0" algn="l" defTabSz="6856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pic>
        <p:nvPicPr>
          <p:cNvPr id="43" name="Picture 42">
            <a:extLst>
              <a:ext uri="{FF2B5EF4-FFF2-40B4-BE49-F238E27FC236}">
                <a16:creationId xmlns:a16="http://schemas.microsoft.com/office/drawing/2014/main" id="{8C72C17F-3438-46CD-B3A5-1244827A6D74}"/>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508852" y="2191558"/>
            <a:ext cx="368113" cy="362490"/>
          </a:xfrm>
          <a:prstGeom prst="rect">
            <a:avLst/>
          </a:prstGeom>
          <a:ln>
            <a:tailEnd type="triangle"/>
          </a:ln>
        </p:spPr>
      </p:pic>
      <p:pic>
        <p:nvPicPr>
          <p:cNvPr id="44" name="Picture 43">
            <a:extLst>
              <a:ext uri="{FF2B5EF4-FFF2-40B4-BE49-F238E27FC236}">
                <a16:creationId xmlns:a16="http://schemas.microsoft.com/office/drawing/2014/main" id="{29DDB65C-B5A5-46A9-876C-CCDA898D4435}"/>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944262" y="1759772"/>
            <a:ext cx="385478" cy="353491"/>
          </a:xfrm>
          <a:prstGeom prst="rect">
            <a:avLst/>
          </a:prstGeom>
          <a:ln>
            <a:tailEnd type="triangle"/>
          </a:ln>
        </p:spPr>
      </p:pic>
      <p:pic>
        <p:nvPicPr>
          <p:cNvPr id="45" name="Picture 44">
            <a:extLst>
              <a:ext uri="{FF2B5EF4-FFF2-40B4-BE49-F238E27FC236}">
                <a16:creationId xmlns:a16="http://schemas.microsoft.com/office/drawing/2014/main" id="{ECD45140-55CE-462E-B12F-F7C6A3840FEB}"/>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9957488" y="2244027"/>
            <a:ext cx="414780" cy="332968"/>
          </a:xfrm>
          <a:prstGeom prst="rect">
            <a:avLst/>
          </a:prstGeom>
          <a:ln>
            <a:tailEnd type="triangle"/>
          </a:ln>
        </p:spPr>
      </p:pic>
      <p:pic>
        <p:nvPicPr>
          <p:cNvPr id="46" name="Picture 45">
            <a:extLst>
              <a:ext uri="{FF2B5EF4-FFF2-40B4-BE49-F238E27FC236}">
                <a16:creationId xmlns:a16="http://schemas.microsoft.com/office/drawing/2014/main" id="{6205C48C-772E-401A-8B00-9CF327B89BD6}"/>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0472274" y="1713233"/>
            <a:ext cx="379890" cy="344916"/>
          </a:xfrm>
          <a:prstGeom prst="rect">
            <a:avLst/>
          </a:prstGeom>
          <a:ln>
            <a:tailEnd type="triangle"/>
          </a:ln>
        </p:spPr>
      </p:pic>
      <p:pic>
        <p:nvPicPr>
          <p:cNvPr id="47" name="Picture 46">
            <a:extLst>
              <a:ext uri="{FF2B5EF4-FFF2-40B4-BE49-F238E27FC236}">
                <a16:creationId xmlns:a16="http://schemas.microsoft.com/office/drawing/2014/main" id="{AA417B86-3BD2-4AF5-8E1B-93142AF47ED3}"/>
              </a:ext>
            </a:extLst>
          </p:cNvPr>
          <p:cNvPicPr>
            <a:picLocks noChangeAspect="1"/>
          </p:cNvPicPr>
          <p:nvPr/>
        </p:nvPicPr>
        <p:blipFill>
          <a:blip r:embed="rId8">
            <a:lum bright="70000" contrast="-70000"/>
          </a:blip>
          <a:stretch>
            <a:fillRect/>
          </a:stretch>
        </p:blipFill>
        <p:spPr>
          <a:xfrm>
            <a:off x="9978475" y="2703594"/>
            <a:ext cx="322672" cy="313730"/>
          </a:xfrm>
          <a:prstGeom prst="rect">
            <a:avLst/>
          </a:prstGeom>
        </p:spPr>
      </p:pic>
      <p:pic>
        <p:nvPicPr>
          <p:cNvPr id="48" name="Picture 47">
            <a:extLst>
              <a:ext uri="{FF2B5EF4-FFF2-40B4-BE49-F238E27FC236}">
                <a16:creationId xmlns:a16="http://schemas.microsoft.com/office/drawing/2014/main" id="{6485A958-D45E-4404-BAF2-6E5AB7DE6F13}"/>
              </a:ext>
            </a:extLst>
          </p:cNvPr>
          <p:cNvPicPr>
            <a:picLocks noChangeAspect="1"/>
          </p:cNvPicPr>
          <p:nvPr/>
        </p:nvPicPr>
        <p:blipFill>
          <a:blip r:embed="rId9">
            <a:lum bright="70000" contrast="-70000"/>
          </a:blip>
          <a:stretch>
            <a:fillRect/>
          </a:stretch>
        </p:blipFill>
        <p:spPr>
          <a:xfrm>
            <a:off x="10533653" y="2679738"/>
            <a:ext cx="343312" cy="343312"/>
          </a:xfrm>
          <a:prstGeom prst="rect">
            <a:avLst/>
          </a:prstGeom>
        </p:spPr>
      </p:pic>
      <p:grpSp>
        <p:nvGrpSpPr>
          <p:cNvPr id="49" name="Group 48">
            <a:extLst>
              <a:ext uri="{FF2B5EF4-FFF2-40B4-BE49-F238E27FC236}">
                <a16:creationId xmlns:a16="http://schemas.microsoft.com/office/drawing/2014/main" id="{7FB7AF79-EAF5-4050-A41D-9769D8ACEB01}"/>
              </a:ext>
            </a:extLst>
          </p:cNvPr>
          <p:cNvGrpSpPr/>
          <p:nvPr/>
        </p:nvGrpSpPr>
        <p:grpSpPr>
          <a:xfrm>
            <a:off x="9301465" y="4836888"/>
            <a:ext cx="1492673" cy="1085752"/>
            <a:chOff x="8979942" y="4782794"/>
            <a:chExt cx="1492673" cy="1085752"/>
          </a:xfrm>
        </p:grpSpPr>
        <p:sp>
          <p:nvSpPr>
            <p:cNvPr id="50" name="Rectangle 49">
              <a:extLst>
                <a:ext uri="{FF2B5EF4-FFF2-40B4-BE49-F238E27FC236}">
                  <a16:creationId xmlns:a16="http://schemas.microsoft.com/office/drawing/2014/main" id="{29FFACEB-3B2A-4200-904B-58231FEA3B9E}"/>
                </a:ext>
              </a:extLst>
            </p:cNvPr>
            <p:cNvSpPr/>
            <p:nvPr/>
          </p:nvSpPr>
          <p:spPr bwMode="auto">
            <a:xfrm>
              <a:off x="9464799" y="4782794"/>
              <a:ext cx="1007816" cy="998361"/>
            </a:xfrm>
            <a:prstGeom prst="rect">
              <a:avLst/>
            </a:prstGeom>
            <a:noFill/>
            <a:ln w="28575" cap="flat" cmpd="sng" algn="ctr">
              <a:solidFill>
                <a:srgbClr val="0078D7"/>
              </a:solidFill>
              <a:prstDash val="sysDot"/>
              <a:headEnd type="none" w="med" len="med"/>
              <a:tailEnd type="none" w="med" len="med"/>
            </a:ln>
            <a:effectLst>
              <a:softEdge rad="0"/>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1" name="Rounded Rectangle 48">
              <a:extLst>
                <a:ext uri="{FF2B5EF4-FFF2-40B4-BE49-F238E27FC236}">
                  <a16:creationId xmlns:a16="http://schemas.microsoft.com/office/drawing/2014/main" id="{8FBF2009-29B2-4D86-A15D-CE4E486DCF94}"/>
                </a:ext>
              </a:extLst>
            </p:cNvPr>
            <p:cNvSpPr/>
            <p:nvPr/>
          </p:nvSpPr>
          <p:spPr bwMode="auto">
            <a:xfrm>
              <a:off x="9626751" y="4956772"/>
              <a:ext cx="713945" cy="646852"/>
            </a:xfrm>
            <a:prstGeom prst="round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2" name="Picture 51">
              <a:extLst>
                <a:ext uri="{FF2B5EF4-FFF2-40B4-BE49-F238E27FC236}">
                  <a16:creationId xmlns:a16="http://schemas.microsoft.com/office/drawing/2014/main" id="{7BB9CC8B-EFC5-4496-850D-6E375EB9571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979942" y="5525280"/>
              <a:ext cx="457688" cy="343266"/>
            </a:xfrm>
            <a:prstGeom prst="rect">
              <a:avLst/>
            </a:prstGeom>
          </p:spPr>
        </p:pic>
        <p:pic>
          <p:nvPicPr>
            <p:cNvPr id="53" name="Picture 52">
              <a:extLst>
                <a:ext uri="{FF2B5EF4-FFF2-40B4-BE49-F238E27FC236}">
                  <a16:creationId xmlns:a16="http://schemas.microsoft.com/office/drawing/2014/main" id="{E8D457D9-2467-4249-B5E5-80357E4DDFD4}"/>
                </a:ext>
              </a:extLst>
            </p:cNvPr>
            <p:cNvPicPr>
              <a:picLocks noChangeAspect="1"/>
            </p:cNvPicPr>
            <p:nvPr/>
          </p:nvPicPr>
          <p:blipFill>
            <a:blip r:embed="rId8"/>
            <a:stretch>
              <a:fillRect/>
            </a:stretch>
          </p:blipFill>
          <p:spPr>
            <a:xfrm>
              <a:off x="9727782" y="5073865"/>
              <a:ext cx="280435" cy="224114"/>
            </a:xfrm>
            <a:prstGeom prst="rect">
              <a:avLst/>
            </a:prstGeom>
            <a:solidFill>
              <a:srgbClr val="0078D7">
                <a:lumMod val="40000"/>
                <a:lumOff val="60000"/>
              </a:srgbClr>
            </a:solidFill>
          </p:spPr>
        </p:pic>
        <p:pic>
          <p:nvPicPr>
            <p:cNvPr id="54" name="Picture 53">
              <a:extLst>
                <a:ext uri="{FF2B5EF4-FFF2-40B4-BE49-F238E27FC236}">
                  <a16:creationId xmlns:a16="http://schemas.microsoft.com/office/drawing/2014/main" id="{3DA30816-FDF0-4111-9867-DE02B06AC863}"/>
                </a:ext>
              </a:extLst>
            </p:cNvPr>
            <p:cNvPicPr>
              <a:picLocks noChangeAspect="1"/>
            </p:cNvPicPr>
            <p:nvPr/>
          </p:nvPicPr>
          <p:blipFill>
            <a:blip r:embed="rId8"/>
            <a:stretch>
              <a:fillRect/>
            </a:stretch>
          </p:blipFill>
          <p:spPr>
            <a:xfrm>
              <a:off x="9979624" y="5240236"/>
              <a:ext cx="280435" cy="224114"/>
            </a:xfrm>
            <a:prstGeom prst="rect">
              <a:avLst/>
            </a:prstGeom>
            <a:solidFill>
              <a:srgbClr val="0078D7">
                <a:lumMod val="40000"/>
                <a:lumOff val="60000"/>
              </a:srgbClr>
            </a:solidFill>
          </p:spPr>
        </p:pic>
      </p:grpSp>
      <p:pic>
        <p:nvPicPr>
          <p:cNvPr id="57" name="Picture 56">
            <a:extLst>
              <a:ext uri="{FF2B5EF4-FFF2-40B4-BE49-F238E27FC236}">
                <a16:creationId xmlns:a16="http://schemas.microsoft.com/office/drawing/2014/main" id="{7A6A2B29-59FC-4A71-9E36-2DF00F3FA0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32597" y="2476398"/>
            <a:ext cx="400161" cy="400161"/>
          </a:xfrm>
          <a:prstGeom prst="rect">
            <a:avLst/>
          </a:prstGeom>
        </p:spPr>
      </p:pic>
    </p:spTree>
    <p:extLst>
      <p:ext uri="{BB962C8B-B14F-4D97-AF65-F5344CB8AC3E}">
        <p14:creationId xmlns:p14="http://schemas.microsoft.com/office/powerpoint/2010/main" val="25535139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7ABE-78C6-4D06-AE9C-8665464907AC}"/>
              </a:ext>
            </a:extLst>
          </p:cNvPr>
          <p:cNvSpPr>
            <a:spLocks noGrp="1"/>
          </p:cNvSpPr>
          <p:nvPr>
            <p:ph type="title"/>
          </p:nvPr>
        </p:nvSpPr>
        <p:spPr/>
        <p:txBody>
          <a:bodyPr/>
          <a:lstStyle/>
          <a:p>
            <a:r>
              <a:rPr lang="en-US"/>
              <a:t>ExpressRoute site vs Azure region</a:t>
            </a:r>
          </a:p>
        </p:txBody>
      </p:sp>
      <p:grpSp>
        <p:nvGrpSpPr>
          <p:cNvPr id="13" name="Group 12">
            <a:extLst>
              <a:ext uri="{FF2B5EF4-FFF2-40B4-BE49-F238E27FC236}">
                <a16:creationId xmlns:a16="http://schemas.microsoft.com/office/drawing/2014/main" id="{5B39B0DB-9F84-4F3D-994D-D364DDDA294A}"/>
              </a:ext>
            </a:extLst>
          </p:cNvPr>
          <p:cNvGrpSpPr/>
          <p:nvPr/>
        </p:nvGrpSpPr>
        <p:grpSpPr>
          <a:xfrm>
            <a:off x="401011" y="1011198"/>
            <a:ext cx="8469107" cy="7053771"/>
            <a:chOff x="401011" y="1011198"/>
            <a:chExt cx="8469107" cy="7053771"/>
          </a:xfrm>
        </p:grpSpPr>
        <p:pic>
          <p:nvPicPr>
            <p:cNvPr id="3" name="Picture 2">
              <a:extLst>
                <a:ext uri="{FF2B5EF4-FFF2-40B4-BE49-F238E27FC236}">
                  <a16:creationId xmlns:a16="http://schemas.microsoft.com/office/drawing/2014/main" id="{E622C2E6-1935-4901-BAB8-2211EA5732B3}"/>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6347" y="1011198"/>
              <a:ext cx="7053771" cy="7053771"/>
            </a:xfrm>
            <a:prstGeom prst="rect">
              <a:avLst/>
            </a:prstGeom>
            <a:ln>
              <a:noFill/>
            </a:ln>
          </p:spPr>
        </p:pic>
        <p:sp>
          <p:nvSpPr>
            <p:cNvPr id="8" name="POI_ECAF" title="Icon of a map location marker">
              <a:extLst>
                <a:ext uri="{FF2B5EF4-FFF2-40B4-BE49-F238E27FC236}">
                  <a16:creationId xmlns:a16="http://schemas.microsoft.com/office/drawing/2014/main" id="{9DCC2D26-2B3B-4FB3-9193-74F3D3272416}"/>
                </a:ext>
              </a:extLst>
            </p:cNvPr>
            <p:cNvSpPr>
              <a:spLocks noChangeAspect="1" noEditPoints="1"/>
            </p:cNvSpPr>
            <p:nvPr/>
          </p:nvSpPr>
          <p:spPr bwMode="auto">
            <a:xfrm>
              <a:off x="6756611" y="4668248"/>
              <a:ext cx="291605" cy="46661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POI_ECAF" title="Icon of a map location marker">
              <a:extLst>
                <a:ext uri="{FF2B5EF4-FFF2-40B4-BE49-F238E27FC236}">
                  <a16:creationId xmlns:a16="http://schemas.microsoft.com/office/drawing/2014/main" id="{63683E90-0299-4D4E-93DB-923A11738EB0}"/>
                </a:ext>
              </a:extLst>
            </p:cNvPr>
            <p:cNvSpPr>
              <a:spLocks noChangeAspect="1" noEditPoints="1"/>
            </p:cNvSpPr>
            <p:nvPr/>
          </p:nvSpPr>
          <p:spPr bwMode="auto">
            <a:xfrm>
              <a:off x="6313831" y="2888133"/>
              <a:ext cx="291605" cy="46661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TextBox 9">
              <a:extLst>
                <a:ext uri="{FF2B5EF4-FFF2-40B4-BE49-F238E27FC236}">
                  <a16:creationId xmlns:a16="http://schemas.microsoft.com/office/drawing/2014/main" id="{2094D7E2-890B-4ADD-90A0-FEFDBB97FA77}"/>
                </a:ext>
              </a:extLst>
            </p:cNvPr>
            <p:cNvSpPr txBox="1"/>
            <p:nvPr/>
          </p:nvSpPr>
          <p:spPr>
            <a:xfrm>
              <a:off x="5691857" y="3247026"/>
              <a:ext cx="62196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East US</a:t>
              </a:r>
            </a:p>
          </p:txBody>
        </p:sp>
        <p:sp>
          <p:nvSpPr>
            <p:cNvPr id="11" name="TextBox 10">
              <a:extLst>
                <a:ext uri="{FF2B5EF4-FFF2-40B4-BE49-F238E27FC236}">
                  <a16:creationId xmlns:a16="http://schemas.microsoft.com/office/drawing/2014/main" id="{684B5D51-4865-43F0-A1F0-DBE35E21207B}"/>
                </a:ext>
              </a:extLst>
            </p:cNvPr>
            <p:cNvSpPr txBox="1"/>
            <p:nvPr/>
          </p:nvSpPr>
          <p:spPr>
            <a:xfrm>
              <a:off x="7048216" y="4980974"/>
              <a:ext cx="77425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East US 2</a:t>
              </a:r>
            </a:p>
          </p:txBody>
        </p:sp>
        <p:sp>
          <p:nvSpPr>
            <p:cNvPr id="12" name="TextBox 11">
              <a:extLst>
                <a:ext uri="{FF2B5EF4-FFF2-40B4-BE49-F238E27FC236}">
                  <a16:creationId xmlns:a16="http://schemas.microsoft.com/office/drawing/2014/main" id="{7C747954-C91E-4A5D-9BEC-CAE18BA3CD41}"/>
                </a:ext>
              </a:extLst>
            </p:cNvPr>
            <p:cNvSpPr txBox="1"/>
            <p:nvPr/>
          </p:nvSpPr>
          <p:spPr>
            <a:xfrm>
              <a:off x="401011" y="2824920"/>
              <a:ext cx="3844615"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Azure regions like </a:t>
              </a:r>
              <a:r>
                <a:rPr kumimoji="0" lang="en-US" b="1" i="0" u="none" strike="noStrike" kern="1200" cap="none" spc="0" normalizeH="0" baseline="0" noProof="0">
                  <a:ln>
                    <a:noFill/>
                  </a:ln>
                  <a:solidFill>
                    <a:srgbClr val="50E6FF"/>
                  </a:solidFill>
                  <a:effectLst/>
                  <a:uLnTx/>
                  <a:uFillTx/>
                  <a:latin typeface="Segoe UI"/>
                  <a:ea typeface="+mn-ea"/>
                  <a:cs typeface="+mn-cs"/>
                </a:rPr>
                <a:t>East US</a:t>
              </a:r>
              <a:r>
                <a:rPr kumimoji="0" lang="en-US" b="0" i="0" u="none" strike="noStrike" kern="1200" cap="none" spc="0" normalizeH="0" baseline="0" noProof="0">
                  <a:ln>
                    <a:noFill/>
                  </a:ln>
                  <a:solidFill>
                    <a:srgbClr val="50E6FF"/>
                  </a:solidFill>
                  <a:effectLst/>
                  <a:uLnTx/>
                  <a:uFillTx/>
                  <a:latin typeface="Segoe UI"/>
                  <a:ea typeface="+mn-ea"/>
                  <a:cs typeface="+mn-cs"/>
                </a:rPr>
                <a:t>, </a:t>
              </a:r>
              <a:r>
                <a:rPr kumimoji="0" lang="en-US" b="1" i="0" u="none" strike="noStrike" kern="1200" cap="none" spc="0" normalizeH="0" baseline="0" noProof="0">
                  <a:ln>
                    <a:noFill/>
                  </a:ln>
                  <a:solidFill>
                    <a:srgbClr val="50E6FF"/>
                  </a:solidFill>
                  <a:effectLst/>
                  <a:uLnTx/>
                  <a:uFillTx/>
                  <a:latin typeface="Segoe UI"/>
                  <a:ea typeface="+mn-ea"/>
                  <a:cs typeface="+mn-cs"/>
                </a:rPr>
                <a:t>East US 2</a:t>
              </a:r>
              <a:r>
                <a:rPr kumimoji="0" lang="en-US" b="0" i="0" u="none" strike="noStrike" kern="1200" cap="none" spc="0" normalizeH="0" baseline="0" noProof="0">
                  <a:ln>
                    <a:noFill/>
                  </a:ln>
                  <a:effectLst/>
                  <a:uLnTx/>
                  <a:uFillTx/>
                  <a:latin typeface="Segoe UI"/>
                  <a:ea typeface="+mn-ea"/>
                  <a:cs typeface="+mn-cs"/>
                </a:rPr>
                <a:t> are where Azure datacenters are located</a:t>
              </a:r>
            </a:p>
          </p:txBody>
        </p:sp>
        <p:sp>
          <p:nvSpPr>
            <p:cNvPr id="15" name="TextBox 14">
              <a:extLst>
                <a:ext uri="{FF2B5EF4-FFF2-40B4-BE49-F238E27FC236}">
                  <a16:creationId xmlns:a16="http://schemas.microsoft.com/office/drawing/2014/main" id="{646DB6AA-44AF-40B3-AD68-E0C8C3F91A1A}"/>
                </a:ext>
              </a:extLst>
            </p:cNvPr>
            <p:cNvSpPr txBox="1"/>
            <p:nvPr/>
          </p:nvSpPr>
          <p:spPr>
            <a:xfrm rot="21001946">
              <a:off x="4920579" y="5446832"/>
              <a:ext cx="91685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a:solidFill>
                    <a:schemeClr val="bg1"/>
                  </a:solidFill>
                  <a:latin typeface="Segoe UI Semilight" panose="020B0402040204020203" pitchFamily="34" charset="0"/>
                  <a:cs typeface="Segoe UI Semilight" panose="020B0402040204020203" pitchFamily="34" charset="0"/>
                </a:rPr>
                <a:t>VIRGINIA</a:t>
              </a:r>
              <a:endParaRPr kumimoji="0" lang="en-US" b="1" i="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endParaRPr>
            </a:p>
          </p:txBody>
        </p:sp>
      </p:grpSp>
      <p:grpSp>
        <p:nvGrpSpPr>
          <p:cNvPr id="16" name="Group 15">
            <a:extLst>
              <a:ext uri="{FF2B5EF4-FFF2-40B4-BE49-F238E27FC236}">
                <a16:creationId xmlns:a16="http://schemas.microsoft.com/office/drawing/2014/main" id="{5A745025-ED63-4F1E-9C02-126E5E86A43E}"/>
              </a:ext>
            </a:extLst>
          </p:cNvPr>
          <p:cNvGrpSpPr/>
          <p:nvPr/>
        </p:nvGrpSpPr>
        <p:grpSpPr>
          <a:xfrm>
            <a:off x="5901101" y="2129611"/>
            <a:ext cx="6290899" cy="1803305"/>
            <a:chOff x="5901101" y="2129611"/>
            <a:chExt cx="6290899" cy="1803305"/>
          </a:xfrm>
        </p:grpSpPr>
        <p:sp>
          <p:nvSpPr>
            <p:cNvPr id="4" name="POI_ECAF" title="Icon of a map location marker">
              <a:extLst>
                <a:ext uri="{FF2B5EF4-FFF2-40B4-BE49-F238E27FC236}">
                  <a16:creationId xmlns:a16="http://schemas.microsoft.com/office/drawing/2014/main" id="{FC602205-E346-4E29-9E40-59F0487BF165}"/>
                </a:ext>
              </a:extLst>
            </p:cNvPr>
            <p:cNvSpPr>
              <a:spLocks noChangeAspect="1" noEditPoints="1"/>
            </p:cNvSpPr>
            <p:nvPr/>
          </p:nvSpPr>
          <p:spPr bwMode="auto">
            <a:xfrm>
              <a:off x="6604211" y="2447759"/>
              <a:ext cx="291605" cy="46661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POI_ECAF" title="Icon of a map location marker">
              <a:extLst>
                <a:ext uri="{FF2B5EF4-FFF2-40B4-BE49-F238E27FC236}">
                  <a16:creationId xmlns:a16="http://schemas.microsoft.com/office/drawing/2014/main" id="{3B8CC426-5998-4861-8FE5-7C7122FF407D}"/>
                </a:ext>
              </a:extLst>
            </p:cNvPr>
            <p:cNvSpPr>
              <a:spLocks noChangeAspect="1" noEditPoints="1"/>
            </p:cNvSpPr>
            <p:nvPr/>
          </p:nvSpPr>
          <p:spPr bwMode="auto">
            <a:xfrm>
              <a:off x="6799341" y="2591613"/>
              <a:ext cx="291605" cy="466615"/>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 name="TextBox 5">
              <a:extLst>
                <a:ext uri="{FF2B5EF4-FFF2-40B4-BE49-F238E27FC236}">
                  <a16:creationId xmlns:a16="http://schemas.microsoft.com/office/drawing/2014/main" id="{AA8A1B3D-1EA9-4E4C-B7B6-89E50B53C23E}"/>
                </a:ext>
              </a:extLst>
            </p:cNvPr>
            <p:cNvSpPr txBox="1"/>
            <p:nvPr/>
          </p:nvSpPr>
          <p:spPr>
            <a:xfrm>
              <a:off x="5901101" y="2129611"/>
              <a:ext cx="12342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mn-cs"/>
                </a:rPr>
                <a:t>Washington DC</a:t>
              </a:r>
            </a:p>
          </p:txBody>
        </p:sp>
        <p:sp>
          <p:nvSpPr>
            <p:cNvPr id="7" name="TextBox 6">
              <a:extLst>
                <a:ext uri="{FF2B5EF4-FFF2-40B4-BE49-F238E27FC236}">
                  <a16:creationId xmlns:a16="http://schemas.microsoft.com/office/drawing/2014/main" id="{AE035FA4-A298-476B-AED0-7C445782D477}"/>
                </a:ext>
              </a:extLst>
            </p:cNvPr>
            <p:cNvSpPr txBox="1"/>
            <p:nvPr/>
          </p:nvSpPr>
          <p:spPr>
            <a:xfrm>
              <a:off x="7127814" y="2791263"/>
              <a:ext cx="133042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mn-cs"/>
                </a:rPr>
                <a:t>Washington DC2</a:t>
              </a:r>
            </a:p>
          </p:txBody>
        </p:sp>
        <p:sp>
          <p:nvSpPr>
            <p:cNvPr id="14" name="TextBox 13">
              <a:extLst>
                <a:ext uri="{FF2B5EF4-FFF2-40B4-BE49-F238E27FC236}">
                  <a16:creationId xmlns:a16="http://schemas.microsoft.com/office/drawing/2014/main" id="{805BF62E-B005-4947-B893-C86544E1B81A}"/>
                </a:ext>
              </a:extLst>
            </p:cNvPr>
            <p:cNvSpPr txBox="1"/>
            <p:nvPr/>
          </p:nvSpPr>
          <p:spPr>
            <a:xfrm>
              <a:off x="8848160" y="2824920"/>
              <a:ext cx="334384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1"/>
                  </a:solidFill>
                  <a:effectLst/>
                  <a:uLnTx/>
                  <a:uFillTx/>
                  <a:latin typeface="Segoe UI"/>
                  <a:ea typeface="+mn-ea"/>
                  <a:cs typeface="+mn-cs"/>
                </a:rPr>
                <a:t>ExpressRoute sites like </a:t>
              </a:r>
              <a:r>
                <a:rPr kumimoji="0" lang="en-US" b="1" i="0" u="none" strike="noStrike" kern="1200" cap="none" spc="0" normalizeH="0" baseline="0" noProof="0">
                  <a:ln>
                    <a:noFill/>
                  </a:ln>
                  <a:solidFill>
                    <a:schemeClr val="accent1"/>
                  </a:solidFill>
                  <a:effectLst/>
                  <a:uLnTx/>
                  <a:uFillTx/>
                  <a:latin typeface="Segoe UI"/>
                  <a:ea typeface="+mn-ea"/>
                  <a:cs typeface="+mn-cs"/>
                </a:rPr>
                <a:t>Washington DC</a:t>
              </a:r>
              <a:r>
                <a:rPr kumimoji="0" lang="en-US" b="0" i="0" u="none" strike="noStrike" kern="1200" cap="none" spc="0" normalizeH="0" baseline="0" noProof="0">
                  <a:ln>
                    <a:noFill/>
                  </a:ln>
                  <a:solidFill>
                    <a:schemeClr val="accent1"/>
                  </a:solidFill>
                  <a:effectLst/>
                  <a:uLnTx/>
                  <a:uFillTx/>
                  <a:latin typeface="Segoe UI"/>
                  <a:ea typeface="+mn-ea"/>
                  <a:cs typeface="+mn-cs"/>
                </a:rPr>
                <a:t>, </a:t>
              </a:r>
              <a:r>
                <a:rPr kumimoji="0" lang="en-US" b="1" i="0" u="none" strike="noStrike" kern="1200" cap="none" spc="0" normalizeH="0" baseline="0" noProof="0">
                  <a:ln>
                    <a:noFill/>
                  </a:ln>
                  <a:solidFill>
                    <a:schemeClr val="accent1"/>
                  </a:solidFill>
                  <a:effectLst/>
                  <a:uLnTx/>
                  <a:uFillTx/>
                  <a:latin typeface="Segoe UI"/>
                  <a:ea typeface="+mn-ea"/>
                  <a:cs typeface="+mn-cs"/>
                </a:rPr>
                <a:t>Washington DC2</a:t>
              </a:r>
              <a:r>
                <a:rPr kumimoji="0" lang="en-US" b="0" i="0" u="none" strike="noStrike" kern="1200" cap="none" spc="0" normalizeH="0" baseline="0" noProof="0">
                  <a:ln>
                    <a:noFill/>
                  </a:ln>
                  <a:solidFill>
                    <a:schemeClr val="accent1"/>
                  </a:solidFill>
                  <a:effectLst/>
                  <a:uLnTx/>
                  <a:uFillTx/>
                  <a:latin typeface="Segoe UI"/>
                  <a:ea typeface="+mn-ea"/>
                  <a:cs typeface="+mn-cs"/>
                </a:rPr>
                <a:t> are in a colocation facility where ER routers are deployed</a:t>
              </a:r>
            </a:p>
          </p:txBody>
        </p:sp>
      </p:grpSp>
    </p:spTree>
    <p:extLst>
      <p:ext uri="{BB962C8B-B14F-4D97-AF65-F5344CB8AC3E}">
        <p14:creationId xmlns:p14="http://schemas.microsoft.com/office/powerpoint/2010/main" val="4001120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8ED7D3-1EFC-46A3-8B06-808B2FA4BC6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74130" y="726423"/>
            <a:ext cx="11592527" cy="6319550"/>
          </a:xfrm>
          <a:prstGeom prst="rect">
            <a:avLst/>
          </a:prstGeom>
        </p:spPr>
      </p:pic>
      <p:sp>
        <p:nvSpPr>
          <p:cNvPr id="3" name="POI_ECAF" title="Icon of a map location marker">
            <a:extLst>
              <a:ext uri="{FF2B5EF4-FFF2-40B4-BE49-F238E27FC236}">
                <a16:creationId xmlns:a16="http://schemas.microsoft.com/office/drawing/2014/main" id="{B3003E92-AC6B-40D3-ADB2-CE848A05CFEE}"/>
              </a:ext>
            </a:extLst>
          </p:cNvPr>
          <p:cNvSpPr>
            <a:spLocks noChangeAspect="1" noEditPoints="1"/>
          </p:cNvSpPr>
          <p:nvPr/>
        </p:nvSpPr>
        <p:spPr bwMode="auto">
          <a:xfrm>
            <a:off x="8412484" y="285672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POI_ECAF" title="Icon of a map location marker">
            <a:extLst>
              <a:ext uri="{FF2B5EF4-FFF2-40B4-BE49-F238E27FC236}">
                <a16:creationId xmlns:a16="http://schemas.microsoft.com/office/drawing/2014/main" id="{4CE6D06A-4C39-4C54-9ACA-10E60F07099E}"/>
              </a:ext>
            </a:extLst>
          </p:cNvPr>
          <p:cNvSpPr>
            <a:spLocks noChangeAspect="1" noEditPoints="1"/>
          </p:cNvSpPr>
          <p:nvPr/>
        </p:nvSpPr>
        <p:spPr bwMode="auto">
          <a:xfrm>
            <a:off x="8384863" y="317104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 name="POI_ECAF" title="Icon of a map location marker">
            <a:extLst>
              <a:ext uri="{FF2B5EF4-FFF2-40B4-BE49-F238E27FC236}">
                <a16:creationId xmlns:a16="http://schemas.microsoft.com/office/drawing/2014/main" id="{06DE5C6A-ACF2-4485-829D-B2B75CAFA171}"/>
              </a:ext>
            </a:extLst>
          </p:cNvPr>
          <p:cNvSpPr>
            <a:spLocks noChangeAspect="1" noEditPoints="1"/>
          </p:cNvSpPr>
          <p:nvPr/>
        </p:nvSpPr>
        <p:spPr bwMode="auto">
          <a:xfrm>
            <a:off x="8497137" y="336496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POI_ECAF" title="Icon of a map location marker">
            <a:extLst>
              <a:ext uri="{FF2B5EF4-FFF2-40B4-BE49-F238E27FC236}">
                <a16:creationId xmlns:a16="http://schemas.microsoft.com/office/drawing/2014/main" id="{072445B9-649E-40B3-8985-8DF950DAAF2A}"/>
              </a:ext>
            </a:extLst>
          </p:cNvPr>
          <p:cNvSpPr>
            <a:spLocks noChangeAspect="1" noEditPoints="1"/>
          </p:cNvSpPr>
          <p:nvPr/>
        </p:nvSpPr>
        <p:spPr bwMode="auto">
          <a:xfrm>
            <a:off x="8589677" y="324397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 name="POI_ECAF" title="Icon of a map location marker">
            <a:extLst>
              <a:ext uri="{FF2B5EF4-FFF2-40B4-BE49-F238E27FC236}">
                <a16:creationId xmlns:a16="http://schemas.microsoft.com/office/drawing/2014/main" id="{A5E8D823-CF86-4A06-A9B5-2CFD156171D3}"/>
              </a:ext>
            </a:extLst>
          </p:cNvPr>
          <p:cNvSpPr>
            <a:spLocks noChangeAspect="1" noEditPoints="1"/>
          </p:cNvSpPr>
          <p:nvPr/>
        </p:nvSpPr>
        <p:spPr bwMode="auto">
          <a:xfrm>
            <a:off x="8730857" y="317759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POI_ECAF" title="Icon of a map location marker">
            <a:extLst>
              <a:ext uri="{FF2B5EF4-FFF2-40B4-BE49-F238E27FC236}">
                <a16:creationId xmlns:a16="http://schemas.microsoft.com/office/drawing/2014/main" id="{F94A32AB-99EA-432D-B657-EB8BF2C0C801}"/>
              </a:ext>
            </a:extLst>
          </p:cNvPr>
          <p:cNvSpPr>
            <a:spLocks noChangeAspect="1" noEditPoints="1"/>
          </p:cNvSpPr>
          <p:nvPr/>
        </p:nvSpPr>
        <p:spPr bwMode="auto">
          <a:xfrm>
            <a:off x="9191800" y="357121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POI_ECAF" title="Icon of a map location marker">
            <a:extLst>
              <a:ext uri="{FF2B5EF4-FFF2-40B4-BE49-F238E27FC236}">
                <a16:creationId xmlns:a16="http://schemas.microsoft.com/office/drawing/2014/main" id="{E9F7C527-455C-4582-9399-405CC32C4BF1}"/>
              </a:ext>
            </a:extLst>
          </p:cNvPr>
          <p:cNvSpPr>
            <a:spLocks noChangeAspect="1" noEditPoints="1"/>
          </p:cNvSpPr>
          <p:nvPr/>
        </p:nvSpPr>
        <p:spPr bwMode="auto">
          <a:xfrm>
            <a:off x="9118866" y="343658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POI_ECAF" title="Icon of a map location marker">
            <a:extLst>
              <a:ext uri="{FF2B5EF4-FFF2-40B4-BE49-F238E27FC236}">
                <a16:creationId xmlns:a16="http://schemas.microsoft.com/office/drawing/2014/main" id="{9BB99E59-47AE-442E-8DB1-2595F77BFF0F}"/>
              </a:ext>
            </a:extLst>
          </p:cNvPr>
          <p:cNvSpPr>
            <a:spLocks noChangeAspect="1" noEditPoints="1"/>
          </p:cNvSpPr>
          <p:nvPr/>
        </p:nvSpPr>
        <p:spPr bwMode="auto">
          <a:xfrm>
            <a:off x="9477897" y="311681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POI_ECAF" title="Icon of a map location marker">
            <a:extLst>
              <a:ext uri="{FF2B5EF4-FFF2-40B4-BE49-F238E27FC236}">
                <a16:creationId xmlns:a16="http://schemas.microsoft.com/office/drawing/2014/main" id="{2C0E3264-610A-4144-8F00-6168AF4538A6}"/>
              </a:ext>
            </a:extLst>
          </p:cNvPr>
          <p:cNvSpPr>
            <a:spLocks noChangeAspect="1" noEditPoints="1"/>
          </p:cNvSpPr>
          <p:nvPr/>
        </p:nvSpPr>
        <p:spPr bwMode="auto">
          <a:xfrm>
            <a:off x="9601316" y="286998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POI_ECAF" title="Icon of a map location marker">
            <a:extLst>
              <a:ext uri="{FF2B5EF4-FFF2-40B4-BE49-F238E27FC236}">
                <a16:creationId xmlns:a16="http://schemas.microsoft.com/office/drawing/2014/main" id="{08812413-0C5F-4668-8DDC-3DFD368056D1}"/>
              </a:ext>
            </a:extLst>
          </p:cNvPr>
          <p:cNvSpPr>
            <a:spLocks noChangeAspect="1" noEditPoints="1"/>
          </p:cNvSpPr>
          <p:nvPr/>
        </p:nvSpPr>
        <p:spPr bwMode="auto">
          <a:xfrm>
            <a:off x="9798592" y="291579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 name="POI_ECAF" title="Icon of a map location marker">
            <a:extLst>
              <a:ext uri="{FF2B5EF4-FFF2-40B4-BE49-F238E27FC236}">
                <a16:creationId xmlns:a16="http://schemas.microsoft.com/office/drawing/2014/main" id="{34C05168-6A30-490D-BD2F-B8E3E14ABC20}"/>
              </a:ext>
            </a:extLst>
          </p:cNvPr>
          <p:cNvSpPr>
            <a:spLocks noChangeAspect="1" noEditPoints="1"/>
          </p:cNvSpPr>
          <p:nvPr/>
        </p:nvSpPr>
        <p:spPr bwMode="auto">
          <a:xfrm>
            <a:off x="9928552" y="286624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POI_ECAF" title="Icon of a map location marker">
            <a:extLst>
              <a:ext uri="{FF2B5EF4-FFF2-40B4-BE49-F238E27FC236}">
                <a16:creationId xmlns:a16="http://schemas.microsoft.com/office/drawing/2014/main" id="{220036C6-DC31-4BA5-B857-08A75303E3E6}"/>
              </a:ext>
            </a:extLst>
          </p:cNvPr>
          <p:cNvSpPr>
            <a:spLocks noChangeAspect="1" noEditPoints="1"/>
          </p:cNvSpPr>
          <p:nvPr/>
        </p:nvSpPr>
        <p:spPr bwMode="auto">
          <a:xfrm>
            <a:off x="9963146" y="306352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POI_ECAF" title="Icon of a map location marker">
            <a:extLst>
              <a:ext uri="{FF2B5EF4-FFF2-40B4-BE49-F238E27FC236}">
                <a16:creationId xmlns:a16="http://schemas.microsoft.com/office/drawing/2014/main" id="{8702A163-6D6D-4ACE-A24E-B553512B7207}"/>
              </a:ext>
            </a:extLst>
          </p:cNvPr>
          <p:cNvSpPr>
            <a:spLocks noChangeAspect="1" noEditPoints="1"/>
          </p:cNvSpPr>
          <p:nvPr/>
        </p:nvSpPr>
        <p:spPr bwMode="auto">
          <a:xfrm>
            <a:off x="9846275" y="317104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POI_ECAF" title="Icon of a map location marker">
            <a:extLst>
              <a:ext uri="{FF2B5EF4-FFF2-40B4-BE49-F238E27FC236}">
                <a16:creationId xmlns:a16="http://schemas.microsoft.com/office/drawing/2014/main" id="{728FDAAF-4695-4465-BADD-E8E2B687AA6B}"/>
              </a:ext>
            </a:extLst>
          </p:cNvPr>
          <p:cNvSpPr>
            <a:spLocks noChangeAspect="1" noEditPoints="1"/>
          </p:cNvSpPr>
          <p:nvPr/>
        </p:nvSpPr>
        <p:spPr bwMode="auto">
          <a:xfrm>
            <a:off x="9723793" y="337393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POI_ECAF" title="Icon of a map location marker">
            <a:extLst>
              <a:ext uri="{FF2B5EF4-FFF2-40B4-BE49-F238E27FC236}">
                <a16:creationId xmlns:a16="http://schemas.microsoft.com/office/drawing/2014/main" id="{4CE2A7DF-7BBB-4F40-824E-6B0BCCC7B5FE}"/>
              </a:ext>
            </a:extLst>
          </p:cNvPr>
          <p:cNvSpPr>
            <a:spLocks noChangeAspect="1" noEditPoints="1"/>
          </p:cNvSpPr>
          <p:nvPr/>
        </p:nvSpPr>
        <p:spPr bwMode="auto">
          <a:xfrm>
            <a:off x="9674236" y="363291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POI_ECAF" title="Icon of a map location marker">
            <a:extLst>
              <a:ext uri="{FF2B5EF4-FFF2-40B4-BE49-F238E27FC236}">
                <a16:creationId xmlns:a16="http://schemas.microsoft.com/office/drawing/2014/main" id="{7E4163D4-B327-454F-88F6-637CAC07F98C}"/>
              </a:ext>
            </a:extLst>
          </p:cNvPr>
          <p:cNvSpPr>
            <a:spLocks noChangeAspect="1" noEditPoints="1"/>
          </p:cNvSpPr>
          <p:nvPr/>
        </p:nvSpPr>
        <p:spPr bwMode="auto">
          <a:xfrm>
            <a:off x="4868023" y="323912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POI_ECAF" title="Icon of a map location marker">
            <a:extLst>
              <a:ext uri="{FF2B5EF4-FFF2-40B4-BE49-F238E27FC236}">
                <a16:creationId xmlns:a16="http://schemas.microsoft.com/office/drawing/2014/main" id="{8C2FF6D7-3401-4D11-BB7B-DF4A9708C259}"/>
              </a:ext>
            </a:extLst>
          </p:cNvPr>
          <p:cNvSpPr>
            <a:spLocks noChangeAspect="1" noEditPoints="1"/>
          </p:cNvSpPr>
          <p:nvPr/>
        </p:nvSpPr>
        <p:spPr bwMode="auto">
          <a:xfrm>
            <a:off x="4891395" y="332420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POI_ECAF" title="Icon of a map location marker">
            <a:extLst>
              <a:ext uri="{FF2B5EF4-FFF2-40B4-BE49-F238E27FC236}">
                <a16:creationId xmlns:a16="http://schemas.microsoft.com/office/drawing/2014/main" id="{06FE3229-0905-482A-B5B0-F006AAD31C88}"/>
              </a:ext>
            </a:extLst>
          </p:cNvPr>
          <p:cNvSpPr>
            <a:spLocks noChangeAspect="1" noEditPoints="1"/>
          </p:cNvSpPr>
          <p:nvPr/>
        </p:nvSpPr>
        <p:spPr bwMode="auto">
          <a:xfrm>
            <a:off x="5272866" y="325689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POI_ECAF" title="Icon of a map location marker">
            <a:extLst>
              <a:ext uri="{FF2B5EF4-FFF2-40B4-BE49-F238E27FC236}">
                <a16:creationId xmlns:a16="http://schemas.microsoft.com/office/drawing/2014/main" id="{FE69A3B8-38B1-4C8F-8E5C-748820E0EB41}"/>
              </a:ext>
            </a:extLst>
          </p:cNvPr>
          <p:cNvSpPr>
            <a:spLocks noChangeAspect="1" noEditPoints="1"/>
          </p:cNvSpPr>
          <p:nvPr/>
        </p:nvSpPr>
        <p:spPr bwMode="auto">
          <a:xfrm>
            <a:off x="5160671" y="331859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POI_ECAF" title="Icon of a map location marker">
            <a:extLst>
              <a:ext uri="{FF2B5EF4-FFF2-40B4-BE49-F238E27FC236}">
                <a16:creationId xmlns:a16="http://schemas.microsoft.com/office/drawing/2014/main" id="{FF2C91CA-BFC1-42AC-AD46-985C67B42A8A}"/>
              </a:ext>
            </a:extLst>
          </p:cNvPr>
          <p:cNvSpPr>
            <a:spLocks noChangeAspect="1" noEditPoints="1"/>
          </p:cNvSpPr>
          <p:nvPr/>
        </p:nvSpPr>
        <p:spPr bwMode="auto">
          <a:xfrm>
            <a:off x="4465052" y="378982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POI_ECAF" title="Icon of a map location marker">
            <a:extLst>
              <a:ext uri="{FF2B5EF4-FFF2-40B4-BE49-F238E27FC236}">
                <a16:creationId xmlns:a16="http://schemas.microsoft.com/office/drawing/2014/main" id="{CF9025F3-CB44-41D4-8EEB-BBB1D05D2078}"/>
              </a:ext>
            </a:extLst>
          </p:cNvPr>
          <p:cNvSpPr>
            <a:spLocks noChangeAspect="1" noEditPoints="1"/>
          </p:cNvSpPr>
          <p:nvPr/>
        </p:nvSpPr>
        <p:spPr bwMode="auto">
          <a:xfrm>
            <a:off x="3209387" y="389173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 name="POI_ECAF" title="Icon of a map location marker">
            <a:extLst>
              <a:ext uri="{FF2B5EF4-FFF2-40B4-BE49-F238E27FC236}">
                <a16:creationId xmlns:a16="http://schemas.microsoft.com/office/drawing/2014/main" id="{61D48CDF-5874-4887-9E60-D130B774CD98}"/>
              </a:ext>
            </a:extLst>
          </p:cNvPr>
          <p:cNvSpPr>
            <a:spLocks noChangeAspect="1" noEditPoints="1"/>
          </p:cNvSpPr>
          <p:nvPr/>
        </p:nvSpPr>
        <p:spPr bwMode="auto">
          <a:xfrm>
            <a:off x="3406667" y="401608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POI_ECAF" title="Icon of a map location marker">
            <a:extLst>
              <a:ext uri="{FF2B5EF4-FFF2-40B4-BE49-F238E27FC236}">
                <a16:creationId xmlns:a16="http://schemas.microsoft.com/office/drawing/2014/main" id="{80DE75FA-CEA3-48C4-9B87-77E923F51E3A}"/>
              </a:ext>
            </a:extLst>
          </p:cNvPr>
          <p:cNvSpPr>
            <a:spLocks noChangeAspect="1" noEditPoints="1"/>
          </p:cNvSpPr>
          <p:nvPr/>
        </p:nvSpPr>
        <p:spPr bwMode="auto">
          <a:xfrm>
            <a:off x="4058338" y="439515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POI_ECAF" title="Icon of a map location marker">
            <a:extLst>
              <a:ext uri="{FF2B5EF4-FFF2-40B4-BE49-F238E27FC236}">
                <a16:creationId xmlns:a16="http://schemas.microsoft.com/office/drawing/2014/main" id="{7E8B1608-20A0-4E66-B9A8-404D6D0DBA0A}"/>
              </a:ext>
            </a:extLst>
          </p:cNvPr>
          <p:cNvSpPr>
            <a:spLocks noChangeAspect="1" noEditPoints="1"/>
          </p:cNvSpPr>
          <p:nvPr/>
        </p:nvSpPr>
        <p:spPr bwMode="auto">
          <a:xfrm>
            <a:off x="4153362" y="449068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POI_ECAF" title="Icon of a map location marker">
            <a:extLst>
              <a:ext uri="{FF2B5EF4-FFF2-40B4-BE49-F238E27FC236}">
                <a16:creationId xmlns:a16="http://schemas.microsoft.com/office/drawing/2014/main" id="{551FD9B7-AC7F-4F29-B79C-04AE7224EA56}"/>
              </a:ext>
            </a:extLst>
          </p:cNvPr>
          <p:cNvSpPr>
            <a:spLocks noChangeAspect="1" noEditPoints="1"/>
          </p:cNvSpPr>
          <p:nvPr/>
        </p:nvSpPr>
        <p:spPr bwMode="auto">
          <a:xfrm>
            <a:off x="5507538" y="583647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POI_ECAF" title="Icon of a map location marker">
            <a:extLst>
              <a:ext uri="{FF2B5EF4-FFF2-40B4-BE49-F238E27FC236}">
                <a16:creationId xmlns:a16="http://schemas.microsoft.com/office/drawing/2014/main" id="{D60D16CD-E8B2-43CC-B34A-B6F3F90D2F03}"/>
              </a:ext>
            </a:extLst>
          </p:cNvPr>
          <p:cNvSpPr>
            <a:spLocks noChangeAspect="1" noEditPoints="1"/>
          </p:cNvSpPr>
          <p:nvPr/>
        </p:nvSpPr>
        <p:spPr bwMode="auto">
          <a:xfrm>
            <a:off x="5598230" y="573082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 name="POI_ECAF" title="Icon of a map location marker">
            <a:extLst>
              <a:ext uri="{FF2B5EF4-FFF2-40B4-BE49-F238E27FC236}">
                <a16:creationId xmlns:a16="http://schemas.microsoft.com/office/drawing/2014/main" id="{0B0D25D6-5806-41C9-8066-BBB32100E977}"/>
              </a:ext>
            </a:extLst>
          </p:cNvPr>
          <p:cNvSpPr>
            <a:spLocks noChangeAspect="1" noEditPoints="1"/>
          </p:cNvSpPr>
          <p:nvPr/>
        </p:nvSpPr>
        <p:spPr bwMode="auto">
          <a:xfrm>
            <a:off x="5391602" y="588322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POI_ECAF" title="Icon of a map location marker">
            <a:extLst>
              <a:ext uri="{FF2B5EF4-FFF2-40B4-BE49-F238E27FC236}">
                <a16:creationId xmlns:a16="http://schemas.microsoft.com/office/drawing/2014/main" id="{C6303FA8-F946-4804-820F-855F61006054}"/>
              </a:ext>
            </a:extLst>
          </p:cNvPr>
          <p:cNvSpPr>
            <a:spLocks noChangeAspect="1" noEditPoints="1"/>
          </p:cNvSpPr>
          <p:nvPr/>
        </p:nvSpPr>
        <p:spPr bwMode="auto">
          <a:xfrm>
            <a:off x="4522077" y="572615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6" name="POI_ECAF" title="Icon of a map location marker">
            <a:extLst>
              <a:ext uri="{FF2B5EF4-FFF2-40B4-BE49-F238E27FC236}">
                <a16:creationId xmlns:a16="http://schemas.microsoft.com/office/drawing/2014/main" id="{5A0F17C0-61BF-48C9-AC15-660553100FF0}"/>
              </a:ext>
            </a:extLst>
          </p:cNvPr>
          <p:cNvSpPr>
            <a:spLocks noChangeAspect="1" noEditPoints="1"/>
          </p:cNvSpPr>
          <p:nvPr/>
        </p:nvSpPr>
        <p:spPr bwMode="auto">
          <a:xfrm>
            <a:off x="10878934" y="531845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POI_ECAF" title="Icon of a map location marker">
            <a:extLst>
              <a:ext uri="{FF2B5EF4-FFF2-40B4-BE49-F238E27FC236}">
                <a16:creationId xmlns:a16="http://schemas.microsoft.com/office/drawing/2014/main" id="{AB09BBFD-6CB9-4168-940C-EEC142756BE3}"/>
              </a:ext>
            </a:extLst>
          </p:cNvPr>
          <p:cNvSpPr>
            <a:spLocks noChangeAspect="1" noEditPoints="1"/>
          </p:cNvSpPr>
          <p:nvPr/>
        </p:nvSpPr>
        <p:spPr bwMode="auto">
          <a:xfrm>
            <a:off x="1572257" y="569903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POI_ECAF" title="Icon of a map location marker">
            <a:extLst>
              <a:ext uri="{FF2B5EF4-FFF2-40B4-BE49-F238E27FC236}">
                <a16:creationId xmlns:a16="http://schemas.microsoft.com/office/drawing/2014/main" id="{F189F47F-393E-4A4C-8B78-F73323A7EFD6}"/>
              </a:ext>
            </a:extLst>
          </p:cNvPr>
          <p:cNvSpPr>
            <a:spLocks noChangeAspect="1" noEditPoints="1"/>
          </p:cNvSpPr>
          <p:nvPr/>
        </p:nvSpPr>
        <p:spPr bwMode="auto">
          <a:xfrm>
            <a:off x="1870512" y="547557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POI_ECAF" title="Icon of a map location marker">
            <a:extLst>
              <a:ext uri="{FF2B5EF4-FFF2-40B4-BE49-F238E27FC236}">
                <a16:creationId xmlns:a16="http://schemas.microsoft.com/office/drawing/2014/main" id="{4400DBDD-07AE-404E-BB26-94E1CFF7EF23}"/>
              </a:ext>
            </a:extLst>
          </p:cNvPr>
          <p:cNvSpPr>
            <a:spLocks noChangeAspect="1" noEditPoints="1"/>
          </p:cNvSpPr>
          <p:nvPr/>
        </p:nvSpPr>
        <p:spPr bwMode="auto">
          <a:xfrm>
            <a:off x="788755" y="2688431"/>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40" name="POI_ECAF" title="Icon of a map location marker">
            <a:extLst>
              <a:ext uri="{FF2B5EF4-FFF2-40B4-BE49-F238E27FC236}">
                <a16:creationId xmlns:a16="http://schemas.microsoft.com/office/drawing/2014/main" id="{2242F08A-360B-4618-95F0-0AE7F2FCE5E7}"/>
              </a:ext>
            </a:extLst>
          </p:cNvPr>
          <p:cNvSpPr>
            <a:spLocks noChangeAspect="1" noEditPoints="1"/>
          </p:cNvSpPr>
          <p:nvPr/>
        </p:nvSpPr>
        <p:spPr bwMode="auto">
          <a:xfrm>
            <a:off x="901885" y="2683756"/>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POI_ECAF" title="Icon of a map location marker">
            <a:extLst>
              <a:ext uri="{FF2B5EF4-FFF2-40B4-BE49-F238E27FC236}">
                <a16:creationId xmlns:a16="http://schemas.microsoft.com/office/drawing/2014/main" id="{1E850940-7C02-4D46-B77E-88AD38EF1161}"/>
              </a:ext>
            </a:extLst>
          </p:cNvPr>
          <p:cNvSpPr>
            <a:spLocks noChangeAspect="1" noEditPoints="1"/>
          </p:cNvSpPr>
          <p:nvPr/>
        </p:nvSpPr>
        <p:spPr bwMode="auto">
          <a:xfrm>
            <a:off x="947700" y="2780056"/>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POI_ECAF" title="Icon of a map location marker">
            <a:extLst>
              <a:ext uri="{FF2B5EF4-FFF2-40B4-BE49-F238E27FC236}">
                <a16:creationId xmlns:a16="http://schemas.microsoft.com/office/drawing/2014/main" id="{5C284E4E-4B5F-4FE2-B318-97C4C59F3F7C}"/>
              </a:ext>
            </a:extLst>
          </p:cNvPr>
          <p:cNvSpPr>
            <a:spLocks noChangeAspect="1" noEditPoints="1"/>
          </p:cNvSpPr>
          <p:nvPr/>
        </p:nvSpPr>
        <p:spPr bwMode="auto">
          <a:xfrm>
            <a:off x="1100100" y="3010992"/>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POI_ECAF" title="Icon of a map location marker">
            <a:extLst>
              <a:ext uri="{FF2B5EF4-FFF2-40B4-BE49-F238E27FC236}">
                <a16:creationId xmlns:a16="http://schemas.microsoft.com/office/drawing/2014/main" id="{F4D94C10-271B-4DC1-B766-C6320A816F8B}"/>
              </a:ext>
            </a:extLst>
          </p:cNvPr>
          <p:cNvSpPr>
            <a:spLocks noChangeAspect="1" noEditPoints="1"/>
          </p:cNvSpPr>
          <p:nvPr/>
        </p:nvSpPr>
        <p:spPr bwMode="auto">
          <a:xfrm>
            <a:off x="708346" y="257996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POI_ECAF" title="Icon of a map location marker">
            <a:extLst>
              <a:ext uri="{FF2B5EF4-FFF2-40B4-BE49-F238E27FC236}">
                <a16:creationId xmlns:a16="http://schemas.microsoft.com/office/drawing/2014/main" id="{D0B0927A-C828-46C8-95D1-F0589C7404F4}"/>
              </a:ext>
            </a:extLst>
          </p:cNvPr>
          <p:cNvSpPr>
            <a:spLocks noChangeAspect="1" noEditPoints="1"/>
          </p:cNvSpPr>
          <p:nvPr/>
        </p:nvSpPr>
        <p:spPr bwMode="auto">
          <a:xfrm>
            <a:off x="1117863" y="263046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TextBox 44">
            <a:extLst>
              <a:ext uri="{FF2B5EF4-FFF2-40B4-BE49-F238E27FC236}">
                <a16:creationId xmlns:a16="http://schemas.microsoft.com/office/drawing/2014/main" id="{52F143AB-B17F-4301-AC3B-6B76F8B51C5F}"/>
              </a:ext>
            </a:extLst>
          </p:cNvPr>
          <p:cNvSpPr txBox="1"/>
          <p:nvPr/>
        </p:nvSpPr>
        <p:spPr>
          <a:xfrm>
            <a:off x="10332341" y="1633896"/>
            <a:ext cx="1187826" cy="3739485"/>
          </a:xfrm>
          <a:prstGeom prst="rect">
            <a:avLst/>
          </a:prstGeom>
          <a:solidFill>
            <a:srgbClr val="E6E6E6">
              <a:alpha val="80000"/>
            </a:srgb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North</a:t>
            </a:r>
            <a:r>
              <a:rPr kumimoji="0" lang="en-US" sz="2000" b="1" i="0" u="none" strike="noStrike" kern="1200" cap="none" spc="0" normalizeH="0" baseline="0" noProof="0" dirty="0">
                <a:ln>
                  <a:noFill/>
                </a:ln>
                <a:solidFill>
                  <a:schemeClr val="bg1"/>
                </a:solidFill>
                <a:effectLst/>
                <a:uLnTx/>
                <a:uFillTx/>
                <a:latin typeface="Segoe UI Semibold"/>
                <a:ea typeface="+mn-ea"/>
                <a:cs typeface="+mn-cs"/>
              </a:rPr>
              <a:t> </a:t>
            </a:r>
            <a:r>
              <a:rPr lang="en-US" sz="1200" dirty="0">
                <a:solidFill>
                  <a:schemeClr val="bg1"/>
                </a:solidFill>
                <a:latin typeface="+mj-lt"/>
              </a:rPr>
              <a:t>America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Atlanta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Segoe UI"/>
              </a:rPr>
              <a:t>Chicago</a:t>
            </a:r>
            <a:endParaRPr kumimoji="0" lang="en-US" sz="1100" b="0" i="0" u="none" strike="noStrike" kern="1200" cap="none" spc="0" normalizeH="0" baseline="0" noProof="0" dirty="0">
              <a:ln>
                <a:noFill/>
              </a:ln>
              <a:solidFill>
                <a:schemeClr val="bg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Dallas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Denver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Las Vegas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Los Angeles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Miami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Minneapolis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Montreal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New York City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Quebec City</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Mexico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Phoenix</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Quincy, WA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Segoe UI"/>
              </a:rPr>
              <a:t>San Antonio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Seattle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Silicon Valley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Toronto </a:t>
            </a:r>
          </a:p>
          <a:p>
            <a:pPr defTabSz="914367">
              <a:defRPr/>
            </a:pPr>
            <a:r>
              <a:rPr lang="en-US" sz="1100" b="1" dirty="0">
                <a:solidFill>
                  <a:srgbClr val="0070C0"/>
                </a:solidFill>
                <a:latin typeface="Segoe UI"/>
              </a:rPr>
              <a:t>Vancouver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Washington DC (2</a:t>
            </a:r>
            <a:r>
              <a:rPr kumimoji="0" lang="en-US" sz="1400" b="0" i="0" u="none" strike="noStrike" kern="1200" cap="none" spc="0" normalizeH="0" baseline="0" noProof="0" dirty="0">
                <a:ln>
                  <a:noFill/>
                </a:ln>
                <a:solidFill>
                  <a:schemeClr val="bg1"/>
                </a:solidFill>
                <a:effectLst/>
                <a:uLnTx/>
                <a:uFillTx/>
                <a:latin typeface="Segoe UI"/>
                <a:ea typeface="+mn-ea"/>
                <a:cs typeface="+mn-cs"/>
              </a:rPr>
              <a:t>)</a:t>
            </a:r>
          </a:p>
        </p:txBody>
      </p:sp>
      <p:sp>
        <p:nvSpPr>
          <p:cNvPr id="46" name="TextBox 45">
            <a:extLst>
              <a:ext uri="{FF2B5EF4-FFF2-40B4-BE49-F238E27FC236}">
                <a16:creationId xmlns:a16="http://schemas.microsoft.com/office/drawing/2014/main" id="{F488FB1D-7FA0-456D-A89C-174F55CB3BF3}"/>
              </a:ext>
            </a:extLst>
          </p:cNvPr>
          <p:cNvSpPr txBox="1"/>
          <p:nvPr/>
        </p:nvSpPr>
        <p:spPr>
          <a:xfrm>
            <a:off x="10330196" y="5639909"/>
            <a:ext cx="1051570" cy="861774"/>
          </a:xfrm>
          <a:prstGeom prst="rect">
            <a:avLst/>
          </a:prstGeom>
          <a:solidFill>
            <a:srgbClr val="E6E6E6">
              <a:alpha val="80000"/>
            </a:srgb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South</a:t>
            </a:r>
            <a:r>
              <a:rPr kumimoji="0" lang="en-US" sz="2000" b="1" i="0" u="none" strike="noStrike" kern="1200" cap="none" spc="0" normalizeH="0" baseline="0" noProof="0" dirty="0">
                <a:ln>
                  <a:noFill/>
                </a:ln>
                <a:solidFill>
                  <a:schemeClr val="bg1"/>
                </a:solidFill>
                <a:effectLst/>
                <a:uLnTx/>
                <a:uFillTx/>
                <a:latin typeface="Segoe UI Semibold"/>
                <a:ea typeface="+mn-ea"/>
                <a:cs typeface="+mn-cs"/>
              </a:rPr>
              <a:t> </a:t>
            </a:r>
            <a:r>
              <a:rPr lang="en-US" sz="1200" dirty="0">
                <a:solidFill>
                  <a:schemeClr val="bg1"/>
                </a:solidFill>
                <a:latin typeface="+mj-lt"/>
              </a:rPr>
              <a:t>America</a:t>
            </a:r>
          </a:p>
          <a:p>
            <a:pPr marR="0" lvl="0" indent="0" defTabSz="914367" fontAlgn="auto">
              <a:lnSpc>
                <a:spcPct val="100000"/>
              </a:lnSpc>
              <a:spcBef>
                <a:spcPts val="0"/>
              </a:spcBef>
              <a:spcAft>
                <a:spcPts val="0"/>
              </a:spcAft>
              <a:buClrTx/>
              <a:buSzTx/>
              <a:buFontTx/>
              <a:buNone/>
              <a:tabLst/>
              <a:defRPr/>
            </a:pPr>
            <a:r>
              <a:rPr lang="en-US" sz="1100" b="1" dirty="0">
                <a:solidFill>
                  <a:srgbClr val="0070C0"/>
                </a:solidFill>
                <a:latin typeface="Segoe UI"/>
              </a:rPr>
              <a:t>Bogota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Sao Paolo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lumMod val="75000"/>
                  <a:lumOff val="25000"/>
                </a:srgbClr>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F6A588A-98D9-43C6-B0EB-D2568BC21A50}"/>
              </a:ext>
            </a:extLst>
          </p:cNvPr>
          <p:cNvSpPr txBox="1"/>
          <p:nvPr/>
        </p:nvSpPr>
        <p:spPr>
          <a:xfrm>
            <a:off x="5556002" y="2177866"/>
            <a:ext cx="913712" cy="1877437"/>
          </a:xfrm>
          <a:prstGeom prst="rect">
            <a:avLst/>
          </a:prstGeom>
          <a:solidFill>
            <a:srgbClr val="E6E6E6">
              <a:alpha val="80000"/>
            </a:srgb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APAC</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Bangkok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Busan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Hong Kong (2)</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Jakarta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Kuala Lumpur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Osaka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Seoul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Singapore (2</a:t>
            </a:r>
            <a:r>
              <a:rPr kumimoji="0" lang="en-US" sz="11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Taipei</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a:ea typeface="+mn-ea"/>
                <a:cs typeface="+mn-cs"/>
              </a:rPr>
              <a:t>Tokyo (2)</a:t>
            </a:r>
            <a:endParaRPr kumimoji="0" lang="en-US" sz="1400" b="0" i="0" u="none" strike="noStrike" kern="1200" cap="none" spc="0" normalizeH="0" baseline="0" noProof="0" dirty="0">
              <a:ln>
                <a:noFill/>
              </a:ln>
              <a:solidFill>
                <a:schemeClr val="bg1"/>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FC9A104D-31BA-4371-8E03-2E2D1FC9F4EB}"/>
              </a:ext>
            </a:extLst>
          </p:cNvPr>
          <p:cNvSpPr txBox="1"/>
          <p:nvPr/>
        </p:nvSpPr>
        <p:spPr>
          <a:xfrm>
            <a:off x="5796748" y="4583266"/>
            <a:ext cx="1178534" cy="1031051"/>
          </a:xfrm>
          <a:prstGeom prst="rect">
            <a:avLst/>
          </a:prstGeom>
          <a:solidFill>
            <a:srgbClr val="E6E6E6">
              <a:alpha val="80000"/>
            </a:srgb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latin typeface="+mj-lt"/>
              </a:rPr>
              <a:t>Oceania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a:solidFill>
                  <a:srgbClr val="0070C0"/>
                </a:solidFill>
                <a:latin typeface="Segoe UI"/>
              </a:rPr>
              <a:t>Auckland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75000"/>
                    <a:lumOff val="25000"/>
                  </a:srgbClr>
                </a:solidFill>
                <a:effectLst/>
                <a:uLnTx/>
                <a:uFillTx/>
                <a:latin typeface="Segoe UI"/>
                <a:ea typeface="+mn-ea"/>
                <a:cs typeface="+mn-cs"/>
              </a:rPr>
              <a:t>Canberra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75000"/>
                    <a:lumOff val="25000"/>
                  </a:srgbClr>
                </a:solidFill>
                <a:effectLst/>
                <a:uLnTx/>
                <a:uFillTx/>
                <a:latin typeface="Segoe UI"/>
                <a:ea typeface="+mn-ea"/>
                <a:cs typeface="+mn-cs"/>
              </a:rPr>
              <a:t>Melbourne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75000"/>
                    <a:lumOff val="25000"/>
                  </a:srgbClr>
                </a:solidFill>
                <a:effectLst/>
                <a:uLnTx/>
                <a:uFillTx/>
                <a:latin typeface="Segoe UI"/>
                <a:ea typeface="+mn-ea"/>
                <a:cs typeface="+mn-cs"/>
              </a:rPr>
              <a:t>Perth</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a:solidFill>
                  <a:srgbClr val="0070C0"/>
                </a:solidFill>
                <a:latin typeface="Segoe UI"/>
              </a:rPr>
              <a:t>Sydney (2)</a:t>
            </a:r>
          </a:p>
        </p:txBody>
      </p:sp>
      <p:sp>
        <p:nvSpPr>
          <p:cNvPr id="50" name="TextBox 49">
            <a:extLst>
              <a:ext uri="{FF2B5EF4-FFF2-40B4-BE49-F238E27FC236}">
                <a16:creationId xmlns:a16="http://schemas.microsoft.com/office/drawing/2014/main" id="{5FBE5BC3-F430-465D-9763-1CB881561CF4}"/>
              </a:ext>
            </a:extLst>
          </p:cNvPr>
          <p:cNvSpPr txBox="1"/>
          <p:nvPr/>
        </p:nvSpPr>
        <p:spPr>
          <a:xfrm>
            <a:off x="2089379" y="5772797"/>
            <a:ext cx="875240" cy="523220"/>
          </a:xfrm>
          <a:prstGeom prst="rect">
            <a:avLst/>
          </a:prstGeom>
          <a:solidFill>
            <a:srgbClr val="E6E6E6">
              <a:alpha val="80000"/>
            </a:srgb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chemeClr val="bg1"/>
                </a:solidFill>
                <a:latin typeface="+mj-lt"/>
              </a:rPr>
              <a:t>Africa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a:ea typeface="+mn-ea"/>
                <a:cs typeface="+mn-cs"/>
              </a:rPr>
              <a:t>Cape Town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a:ea typeface="+mn-ea"/>
                <a:cs typeface="+mn-cs"/>
              </a:rPr>
              <a:t>Johannesburg</a:t>
            </a:r>
          </a:p>
        </p:txBody>
      </p:sp>
      <p:sp>
        <p:nvSpPr>
          <p:cNvPr id="51" name="TextBox 50">
            <a:extLst>
              <a:ext uri="{FF2B5EF4-FFF2-40B4-BE49-F238E27FC236}">
                <a16:creationId xmlns:a16="http://schemas.microsoft.com/office/drawing/2014/main" id="{67473317-A529-4161-A769-77D187721990}"/>
              </a:ext>
            </a:extLst>
          </p:cNvPr>
          <p:cNvSpPr txBox="1"/>
          <p:nvPr/>
        </p:nvSpPr>
        <p:spPr>
          <a:xfrm>
            <a:off x="2064715" y="1012005"/>
            <a:ext cx="985847" cy="2893100"/>
          </a:xfrm>
          <a:prstGeom prst="rect">
            <a:avLst/>
          </a:prstGeom>
          <a:solidFill>
            <a:srgbClr val="E6E6E6">
              <a:alpha val="80000"/>
            </a:srgb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j-lt"/>
              </a:rPr>
              <a:t>Europe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Amsterdam (2</a:t>
            </a:r>
            <a:r>
              <a:rPr kumimoji="0" lang="en-US" sz="11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Berlin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Copenhagen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Dublin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Frankfurt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Geneva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London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Marseille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Milan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Munich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Newport, Wales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dirty="0">
                <a:solidFill>
                  <a:srgbClr val="0070C0"/>
                </a:solidFill>
                <a:latin typeface="Segoe UI"/>
              </a:rPr>
              <a:t>Oslo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ea typeface="+mn-ea"/>
                <a:cs typeface="+mn-cs"/>
              </a:rPr>
              <a:t>Paris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Stavanger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Stockholm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0C0"/>
                </a:solidFill>
                <a:effectLst/>
                <a:uLnTx/>
                <a:uFillTx/>
                <a:latin typeface="Segoe UI"/>
                <a:ea typeface="+mn-ea"/>
                <a:cs typeface="+mn-cs"/>
              </a:rPr>
              <a:t>Zurich</a:t>
            </a:r>
          </a:p>
        </p:txBody>
      </p:sp>
      <p:sp>
        <p:nvSpPr>
          <p:cNvPr id="52" name="POI_ECAF" title="Icon of a map location marker">
            <a:extLst>
              <a:ext uri="{FF2B5EF4-FFF2-40B4-BE49-F238E27FC236}">
                <a16:creationId xmlns:a16="http://schemas.microsoft.com/office/drawing/2014/main" id="{20050C21-B8E8-49D4-A014-B242A40B2FE9}"/>
              </a:ext>
            </a:extLst>
          </p:cNvPr>
          <p:cNvSpPr>
            <a:spLocks noChangeAspect="1" noEditPoints="1"/>
          </p:cNvSpPr>
          <p:nvPr/>
        </p:nvSpPr>
        <p:spPr bwMode="auto">
          <a:xfrm>
            <a:off x="1452134" y="238965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3" name="POI_ECAF" title="Icon of a map location marker">
            <a:extLst>
              <a:ext uri="{FF2B5EF4-FFF2-40B4-BE49-F238E27FC236}">
                <a16:creationId xmlns:a16="http://schemas.microsoft.com/office/drawing/2014/main" id="{042AF131-D87D-4B3B-9BDE-46BA70266768}"/>
              </a:ext>
            </a:extLst>
          </p:cNvPr>
          <p:cNvSpPr>
            <a:spLocks noChangeAspect="1" noEditPoints="1"/>
          </p:cNvSpPr>
          <p:nvPr/>
        </p:nvSpPr>
        <p:spPr bwMode="auto">
          <a:xfrm>
            <a:off x="1224293" y="2487728"/>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POI_ECAF" title="Icon of a map location marker">
            <a:extLst>
              <a:ext uri="{FF2B5EF4-FFF2-40B4-BE49-F238E27FC236}">
                <a16:creationId xmlns:a16="http://schemas.microsoft.com/office/drawing/2014/main" id="{92F3330C-1509-47C8-8DC6-1753DAA5DD19}"/>
              </a:ext>
            </a:extLst>
          </p:cNvPr>
          <p:cNvSpPr>
            <a:spLocks noChangeAspect="1" noEditPoints="1"/>
          </p:cNvSpPr>
          <p:nvPr/>
        </p:nvSpPr>
        <p:spPr bwMode="auto">
          <a:xfrm>
            <a:off x="1268053" y="272160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POI_ECAF" title="Icon of a map location marker">
            <a:extLst>
              <a:ext uri="{FF2B5EF4-FFF2-40B4-BE49-F238E27FC236}">
                <a16:creationId xmlns:a16="http://schemas.microsoft.com/office/drawing/2014/main" id="{F3A84DCC-A88C-4B45-8BF0-A3895ACC521A}"/>
              </a:ext>
            </a:extLst>
          </p:cNvPr>
          <p:cNvSpPr>
            <a:spLocks noChangeAspect="1" noEditPoints="1"/>
          </p:cNvSpPr>
          <p:nvPr/>
        </p:nvSpPr>
        <p:spPr bwMode="auto">
          <a:xfrm>
            <a:off x="1139800" y="280157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POI_ECAF" title="Icon of a map location marker">
            <a:extLst>
              <a:ext uri="{FF2B5EF4-FFF2-40B4-BE49-F238E27FC236}">
                <a16:creationId xmlns:a16="http://schemas.microsoft.com/office/drawing/2014/main" id="{5EADD7D5-1B6E-452E-8069-9DFFAEE619EC}"/>
              </a:ext>
            </a:extLst>
          </p:cNvPr>
          <p:cNvSpPr>
            <a:spLocks noChangeAspect="1" noEditPoints="1"/>
          </p:cNvSpPr>
          <p:nvPr/>
        </p:nvSpPr>
        <p:spPr bwMode="auto">
          <a:xfrm>
            <a:off x="1102077" y="2809126"/>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POI_ECAF" title="Icon of a map location marker">
            <a:extLst>
              <a:ext uri="{FF2B5EF4-FFF2-40B4-BE49-F238E27FC236}">
                <a16:creationId xmlns:a16="http://schemas.microsoft.com/office/drawing/2014/main" id="{CA2075D6-EE04-4550-9D56-7A8E7C3EF581}"/>
              </a:ext>
            </a:extLst>
          </p:cNvPr>
          <p:cNvSpPr>
            <a:spLocks noChangeAspect="1" noEditPoints="1"/>
          </p:cNvSpPr>
          <p:nvPr/>
        </p:nvSpPr>
        <p:spPr bwMode="auto">
          <a:xfrm>
            <a:off x="1283147" y="2827231"/>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8" name="POI_ECAF" title="Icon of a map location marker">
            <a:extLst>
              <a:ext uri="{FF2B5EF4-FFF2-40B4-BE49-F238E27FC236}">
                <a16:creationId xmlns:a16="http://schemas.microsoft.com/office/drawing/2014/main" id="{714B7056-CD20-46DC-BD84-555C2FF3C457}"/>
              </a:ext>
            </a:extLst>
          </p:cNvPr>
          <p:cNvSpPr>
            <a:spLocks noChangeAspect="1" noEditPoints="1"/>
          </p:cNvSpPr>
          <p:nvPr/>
        </p:nvSpPr>
        <p:spPr bwMode="auto">
          <a:xfrm>
            <a:off x="4658919" y="375332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9" name="POI_ECAF" title="Icon of a map location marker">
            <a:extLst>
              <a:ext uri="{FF2B5EF4-FFF2-40B4-BE49-F238E27FC236}">
                <a16:creationId xmlns:a16="http://schemas.microsoft.com/office/drawing/2014/main" id="{A7D1A593-FDFB-4141-A5FC-835C24C81B15}"/>
              </a:ext>
            </a:extLst>
          </p:cNvPr>
          <p:cNvSpPr>
            <a:spLocks noChangeAspect="1" noEditPoints="1"/>
          </p:cNvSpPr>
          <p:nvPr/>
        </p:nvSpPr>
        <p:spPr bwMode="auto">
          <a:xfrm>
            <a:off x="4250008" y="475674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0" name="POI_ECAF" title="Icon of a map location marker">
            <a:extLst>
              <a:ext uri="{FF2B5EF4-FFF2-40B4-BE49-F238E27FC236}">
                <a16:creationId xmlns:a16="http://schemas.microsoft.com/office/drawing/2014/main" id="{B3A54012-875C-4E4A-B954-9AC628C7E991}"/>
              </a:ext>
            </a:extLst>
          </p:cNvPr>
          <p:cNvSpPr>
            <a:spLocks noChangeAspect="1" noEditPoints="1"/>
          </p:cNvSpPr>
          <p:nvPr/>
        </p:nvSpPr>
        <p:spPr bwMode="auto">
          <a:xfrm>
            <a:off x="6347019" y="593984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1" name="POI_ECAF" title="Icon of a map location marker">
            <a:extLst>
              <a:ext uri="{FF2B5EF4-FFF2-40B4-BE49-F238E27FC236}">
                <a16:creationId xmlns:a16="http://schemas.microsoft.com/office/drawing/2014/main" id="{1DADBC6B-C40F-4D0F-9FD2-EF87E3FA66F4}"/>
              </a:ext>
            </a:extLst>
          </p:cNvPr>
          <p:cNvSpPr>
            <a:spLocks noChangeAspect="1" noEditPoints="1"/>
          </p:cNvSpPr>
          <p:nvPr/>
        </p:nvSpPr>
        <p:spPr bwMode="auto">
          <a:xfrm>
            <a:off x="1233349" y="297661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2E7B7672-A3AC-4142-9718-5AFAE9986D38}"/>
              </a:ext>
            </a:extLst>
          </p:cNvPr>
          <p:cNvSpPr txBox="1"/>
          <p:nvPr/>
        </p:nvSpPr>
        <p:spPr>
          <a:xfrm>
            <a:off x="2588667" y="4545811"/>
            <a:ext cx="1493958" cy="692497"/>
          </a:xfrm>
          <a:prstGeom prst="rect">
            <a:avLst/>
          </a:prstGeom>
          <a:solidFill>
            <a:srgbClr val="E6E6E6">
              <a:alpha val="80000"/>
            </a:srgbClr>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latin typeface="+mj-lt"/>
                <a:ea typeface="+mn-ea"/>
                <a:cs typeface="+mn-cs"/>
              </a:rPr>
              <a:t>India &amp; Middle East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ea typeface="+mn-ea"/>
                <a:cs typeface="+mn-cs"/>
              </a:rPr>
              <a:t>Chennai (2)</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b="1">
                <a:solidFill>
                  <a:srgbClr val="0070C0"/>
                </a:solidFill>
                <a:latin typeface="Segoe UI"/>
              </a:rPr>
              <a:t>Dubai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ea typeface="+mn-ea"/>
                <a:cs typeface="+mn-cs"/>
              </a:rPr>
              <a:t>Mumbai (2)</a:t>
            </a:r>
          </a:p>
        </p:txBody>
      </p:sp>
      <p:sp>
        <p:nvSpPr>
          <p:cNvPr id="65" name="POI_ECAF" title="Icon of a map location marker">
            <a:extLst>
              <a:ext uri="{FF2B5EF4-FFF2-40B4-BE49-F238E27FC236}">
                <a16:creationId xmlns:a16="http://schemas.microsoft.com/office/drawing/2014/main" id="{C5E2BA9B-B541-42B3-861B-6A9DCF5D062E}"/>
              </a:ext>
            </a:extLst>
          </p:cNvPr>
          <p:cNvSpPr>
            <a:spLocks noChangeAspect="1" noEditPoints="1"/>
          </p:cNvSpPr>
          <p:nvPr/>
        </p:nvSpPr>
        <p:spPr bwMode="auto">
          <a:xfrm>
            <a:off x="2588666" y="375332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3" name="POI_ECAF" title="Icon of a map location marker">
            <a:extLst>
              <a:ext uri="{FF2B5EF4-FFF2-40B4-BE49-F238E27FC236}">
                <a16:creationId xmlns:a16="http://schemas.microsoft.com/office/drawing/2014/main" id="{F07F35EE-8076-4B1F-8AEC-FF71739489B1}"/>
              </a:ext>
            </a:extLst>
          </p:cNvPr>
          <p:cNvSpPr>
            <a:spLocks noChangeAspect="1" noEditPoints="1"/>
          </p:cNvSpPr>
          <p:nvPr/>
        </p:nvSpPr>
        <p:spPr bwMode="auto">
          <a:xfrm>
            <a:off x="5613895" y="569521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6" name="POI_ECAF" title="Icon of a map location marker">
            <a:extLst>
              <a:ext uri="{FF2B5EF4-FFF2-40B4-BE49-F238E27FC236}">
                <a16:creationId xmlns:a16="http://schemas.microsoft.com/office/drawing/2014/main" id="{EB7193AB-6304-4B68-A2A6-48C94EB7C330}"/>
              </a:ext>
            </a:extLst>
          </p:cNvPr>
          <p:cNvSpPr>
            <a:spLocks noChangeAspect="1" noEditPoints="1"/>
          </p:cNvSpPr>
          <p:nvPr/>
        </p:nvSpPr>
        <p:spPr bwMode="auto">
          <a:xfrm>
            <a:off x="4058338" y="61596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TextBox 4">
            <a:extLst>
              <a:ext uri="{FF2B5EF4-FFF2-40B4-BE49-F238E27FC236}">
                <a16:creationId xmlns:a16="http://schemas.microsoft.com/office/drawing/2014/main" id="{B1FCE61D-9572-400C-A00D-D7733629D62A}"/>
              </a:ext>
            </a:extLst>
          </p:cNvPr>
          <p:cNvSpPr txBox="1"/>
          <p:nvPr/>
        </p:nvSpPr>
        <p:spPr>
          <a:xfrm>
            <a:off x="4270146" y="649479"/>
            <a:ext cx="575479" cy="153888"/>
          </a:xfrm>
          <a:prstGeom prst="rect">
            <a:avLst/>
          </a:prstGeom>
          <a:noFill/>
          <a:ln>
            <a:noFill/>
          </a:ln>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0C0"/>
                </a:solidFill>
                <a:effectLst/>
                <a:uLnTx/>
                <a:uFillTx/>
                <a:latin typeface="Segoe UI"/>
                <a:ea typeface="+mn-ea"/>
                <a:cs typeface="+mn-cs"/>
              </a:rPr>
              <a:t>New sites</a:t>
            </a:r>
          </a:p>
        </p:txBody>
      </p:sp>
      <p:sp>
        <p:nvSpPr>
          <p:cNvPr id="29" name="Title 28">
            <a:extLst>
              <a:ext uri="{FF2B5EF4-FFF2-40B4-BE49-F238E27FC236}">
                <a16:creationId xmlns:a16="http://schemas.microsoft.com/office/drawing/2014/main" id="{F6DD5D38-9F12-4D6F-AB34-D0ECC422A8EB}"/>
              </a:ext>
            </a:extLst>
          </p:cNvPr>
          <p:cNvSpPr>
            <a:spLocks noGrp="1"/>
          </p:cNvSpPr>
          <p:nvPr>
            <p:ph type="title"/>
          </p:nvPr>
        </p:nvSpPr>
        <p:spPr/>
        <p:txBody>
          <a:bodyPr/>
          <a:lstStyle/>
          <a:p>
            <a:r>
              <a:rPr lang="en-US" dirty="0"/>
              <a:t>ExpressRoute Sites</a:t>
            </a:r>
          </a:p>
        </p:txBody>
      </p:sp>
      <p:sp>
        <p:nvSpPr>
          <p:cNvPr id="17" name="POI_ECAF" title="Icon of a map location marker">
            <a:extLst>
              <a:ext uri="{FF2B5EF4-FFF2-40B4-BE49-F238E27FC236}">
                <a16:creationId xmlns:a16="http://schemas.microsoft.com/office/drawing/2014/main" id="{5CB5E21D-5FF9-46BE-AD67-42BCFA6EE906}"/>
              </a:ext>
            </a:extLst>
          </p:cNvPr>
          <p:cNvSpPr>
            <a:spLocks noChangeAspect="1" noEditPoints="1"/>
          </p:cNvSpPr>
          <p:nvPr/>
        </p:nvSpPr>
        <p:spPr bwMode="auto">
          <a:xfrm>
            <a:off x="9265350" y="2921984"/>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POI_ECAF" title="Icon of a map location marker">
            <a:extLst>
              <a:ext uri="{FF2B5EF4-FFF2-40B4-BE49-F238E27FC236}">
                <a16:creationId xmlns:a16="http://schemas.microsoft.com/office/drawing/2014/main" id="{AA2E5A16-36C2-4D13-9E94-5E8F1C2AA038}"/>
              </a:ext>
            </a:extLst>
          </p:cNvPr>
          <p:cNvSpPr>
            <a:spLocks noChangeAspect="1" noEditPoints="1"/>
          </p:cNvSpPr>
          <p:nvPr/>
        </p:nvSpPr>
        <p:spPr bwMode="auto">
          <a:xfrm>
            <a:off x="9076676" y="3891811"/>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POI_ECAF" title="Icon of a map location marker">
            <a:extLst>
              <a:ext uri="{FF2B5EF4-FFF2-40B4-BE49-F238E27FC236}">
                <a16:creationId xmlns:a16="http://schemas.microsoft.com/office/drawing/2014/main" id="{29C31E93-ABE9-49CE-A6C6-0C9FDB3CB07C}"/>
              </a:ext>
            </a:extLst>
          </p:cNvPr>
          <p:cNvSpPr>
            <a:spLocks noChangeAspect="1" noEditPoints="1"/>
          </p:cNvSpPr>
          <p:nvPr/>
        </p:nvSpPr>
        <p:spPr bwMode="auto">
          <a:xfrm>
            <a:off x="9853306" y="4395159"/>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POI_ECAF" title="Icon of a map location marker">
            <a:extLst>
              <a:ext uri="{FF2B5EF4-FFF2-40B4-BE49-F238E27FC236}">
                <a16:creationId xmlns:a16="http://schemas.microsoft.com/office/drawing/2014/main" id="{2659EF5D-C830-4D5B-A197-DC83395C3A8C}"/>
              </a:ext>
            </a:extLst>
          </p:cNvPr>
          <p:cNvSpPr>
            <a:spLocks noChangeAspect="1" noEditPoints="1"/>
          </p:cNvSpPr>
          <p:nvPr/>
        </p:nvSpPr>
        <p:spPr bwMode="auto">
          <a:xfrm>
            <a:off x="8539480" y="287600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POI_ECAF" title="Icon of a map location marker">
            <a:extLst>
              <a:ext uri="{FF2B5EF4-FFF2-40B4-BE49-F238E27FC236}">
                <a16:creationId xmlns:a16="http://schemas.microsoft.com/office/drawing/2014/main" id="{4E8E1711-1227-4D44-B433-B9CBDF497CE4}"/>
              </a:ext>
            </a:extLst>
          </p:cNvPr>
          <p:cNvSpPr>
            <a:spLocks noChangeAspect="1" noEditPoints="1"/>
          </p:cNvSpPr>
          <p:nvPr/>
        </p:nvSpPr>
        <p:spPr bwMode="auto">
          <a:xfrm>
            <a:off x="8320405" y="2761707"/>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POI_ECAF" title="Icon of a map location marker">
            <a:extLst>
              <a:ext uri="{FF2B5EF4-FFF2-40B4-BE49-F238E27FC236}">
                <a16:creationId xmlns:a16="http://schemas.microsoft.com/office/drawing/2014/main" id="{EE6DFB33-A16E-433E-8B30-0E067B36F718}"/>
              </a:ext>
            </a:extLst>
          </p:cNvPr>
          <p:cNvSpPr>
            <a:spLocks noChangeAspect="1" noEditPoints="1"/>
          </p:cNvSpPr>
          <p:nvPr/>
        </p:nvSpPr>
        <p:spPr bwMode="auto">
          <a:xfrm>
            <a:off x="1132656" y="2266390"/>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POI_ECAF" title="Icon of a map location marker">
            <a:extLst>
              <a:ext uri="{FF2B5EF4-FFF2-40B4-BE49-F238E27FC236}">
                <a16:creationId xmlns:a16="http://schemas.microsoft.com/office/drawing/2014/main" id="{2F6293F4-9286-4522-B553-41EC2BB6565A}"/>
              </a:ext>
            </a:extLst>
          </p:cNvPr>
          <p:cNvSpPr>
            <a:spLocks noChangeAspect="1" noEditPoints="1"/>
          </p:cNvSpPr>
          <p:nvPr/>
        </p:nvSpPr>
        <p:spPr bwMode="auto">
          <a:xfrm>
            <a:off x="8694864" y="3370685"/>
            <a:ext cx="150491" cy="24081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5690916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B343CD-04D1-3143-9845-427779CECE23}"/>
              </a:ext>
            </a:extLst>
          </p:cNvPr>
          <p:cNvSpPr/>
          <p:nvPr/>
        </p:nvSpPr>
        <p:spPr bwMode="auto">
          <a:xfrm>
            <a:off x="6183810" y="1306311"/>
            <a:ext cx="5638801" cy="3721995"/>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181CEBE-2F06-F040-8EBE-51A7DDEFA80A}"/>
              </a:ext>
            </a:extLst>
          </p:cNvPr>
          <p:cNvSpPr/>
          <p:nvPr/>
        </p:nvSpPr>
        <p:spPr bwMode="auto">
          <a:xfrm>
            <a:off x="370839" y="1306311"/>
            <a:ext cx="5638801" cy="37219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4807FC-0EA1-794A-9019-028962BF8758}"/>
              </a:ext>
            </a:extLst>
          </p:cNvPr>
          <p:cNvSpPr>
            <a:spLocks noGrp="1"/>
          </p:cNvSpPr>
          <p:nvPr>
            <p:ph type="title"/>
          </p:nvPr>
        </p:nvSpPr>
        <p:spPr/>
        <p:txBody>
          <a:bodyPr/>
          <a:lstStyle/>
          <a:p>
            <a:r>
              <a:rPr lang="en-US" dirty="0"/>
              <a:t>Azure Load Balancers</a:t>
            </a:r>
          </a:p>
        </p:txBody>
      </p:sp>
      <p:sp>
        <p:nvSpPr>
          <p:cNvPr id="3" name="Content Placeholder 2">
            <a:extLst>
              <a:ext uri="{FF2B5EF4-FFF2-40B4-BE49-F238E27FC236}">
                <a16:creationId xmlns:a16="http://schemas.microsoft.com/office/drawing/2014/main" id="{FF0A1C8E-B9B4-FC45-A664-02F0D54CAB80}"/>
              </a:ext>
            </a:extLst>
          </p:cNvPr>
          <p:cNvSpPr>
            <a:spLocks noGrp="1"/>
          </p:cNvSpPr>
          <p:nvPr>
            <p:ph type="body" sz="quarter" idx="10"/>
          </p:nvPr>
        </p:nvSpPr>
        <p:spPr>
          <a:xfrm>
            <a:off x="584200" y="1435100"/>
            <a:ext cx="5212080" cy="4216539"/>
          </a:xfrm>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Global</a:t>
            </a:r>
            <a:r>
              <a:rPr lang="en-US" b="0" i="0" dirty="0">
                <a:solidFill>
                  <a:srgbClr val="E3E3E3"/>
                </a:solidFill>
                <a:effectLst/>
                <a:latin typeface="Segoe UI" panose="020B0502040204020203" pitchFamily="34" charset="0"/>
              </a:rPr>
              <a:t> </a:t>
            </a:r>
          </a:p>
          <a:p>
            <a:pPr lvl="1">
              <a:buFont typeface="Arial" panose="020B0604020202020204" pitchFamily="34" charset="0"/>
              <a:buChar char="•"/>
            </a:pPr>
            <a:r>
              <a:rPr lang="en-US" b="0" i="0" dirty="0">
                <a:solidFill>
                  <a:srgbClr val="E3E3E3"/>
                </a:solidFill>
                <a:effectLst/>
                <a:latin typeface="Segoe UI" panose="020B0502040204020203" pitchFamily="34" charset="0"/>
              </a:rPr>
              <a:t>load balances between application stamps, endpoints, or scale-units hosted across different regions/geographies.</a:t>
            </a:r>
          </a:p>
          <a:p>
            <a:pPr algn="l">
              <a:buFont typeface="Arial" panose="020B0604020202020204" pitchFamily="34" charset="0"/>
              <a:buChar char="•"/>
            </a:pPr>
            <a:r>
              <a:rPr lang="en-US" b="1" i="0" dirty="0">
                <a:solidFill>
                  <a:srgbClr val="E3E3E3"/>
                </a:solidFill>
                <a:effectLst/>
                <a:latin typeface="Segoe UI" panose="020B0502040204020203" pitchFamily="34" charset="0"/>
              </a:rPr>
              <a:t>Regional</a:t>
            </a:r>
          </a:p>
          <a:p>
            <a:pPr lvl="1">
              <a:buFont typeface="Arial" panose="020B0604020202020204" pitchFamily="34" charset="0"/>
              <a:buChar char="•"/>
            </a:pPr>
            <a:r>
              <a:rPr lang="en-US" b="0" i="0" dirty="0">
                <a:solidFill>
                  <a:srgbClr val="E3E3E3"/>
                </a:solidFill>
                <a:effectLst/>
                <a:latin typeface="Segoe UI" panose="020B0502040204020203" pitchFamily="34" charset="0"/>
              </a:rPr>
              <a:t>load balances between VMs, containers, or clusters within a region in a virtual network.</a:t>
            </a:r>
          </a:p>
          <a:p>
            <a:pPr lvl="1">
              <a:buFont typeface="Arial" panose="020B0604020202020204" pitchFamily="34" charset="0"/>
              <a:buChar char="•"/>
            </a:pPr>
            <a:endParaRPr lang="en-US" dirty="0">
              <a:solidFill>
                <a:srgbClr val="E3E3E3"/>
              </a:solidFill>
              <a:latin typeface="Segoe UI" panose="020B0502040204020203" pitchFamily="34" charset="0"/>
            </a:endParaRPr>
          </a:p>
          <a:p>
            <a:pPr>
              <a:buFont typeface="Arial" panose="020B0604020202020204" pitchFamily="34" charset="0"/>
              <a:buChar char="•"/>
            </a:pPr>
            <a:endParaRPr lang="en-US" b="0" i="0" dirty="0">
              <a:solidFill>
                <a:srgbClr val="E3E3E3"/>
              </a:solidFill>
              <a:effectLst/>
              <a:latin typeface="Segoe UI" panose="020B0502040204020203" pitchFamily="34" charset="0"/>
            </a:endParaRPr>
          </a:p>
          <a:p>
            <a:endParaRPr lang="en-US" dirty="0"/>
          </a:p>
        </p:txBody>
      </p:sp>
      <p:sp>
        <p:nvSpPr>
          <p:cNvPr id="4" name="Text Placeholder 3">
            <a:extLst>
              <a:ext uri="{FF2B5EF4-FFF2-40B4-BE49-F238E27FC236}">
                <a16:creationId xmlns:a16="http://schemas.microsoft.com/office/drawing/2014/main" id="{861E595C-B186-004C-A03D-FD098F9F0384}"/>
              </a:ext>
            </a:extLst>
          </p:cNvPr>
          <p:cNvSpPr>
            <a:spLocks noGrp="1"/>
          </p:cNvSpPr>
          <p:nvPr>
            <p:ph type="body" sz="quarter" idx="12"/>
          </p:nvPr>
        </p:nvSpPr>
        <p:spPr>
          <a:xfrm>
            <a:off x="6397171" y="1435100"/>
            <a:ext cx="5212080" cy="3877985"/>
          </a:xfrm>
        </p:spPr>
        <p:txBody>
          <a:bodyPr/>
          <a:lstStyle/>
          <a:p>
            <a:pPr algn="l">
              <a:buFont typeface="Arial" panose="020B0604020202020204" pitchFamily="34" charset="0"/>
              <a:buChar char="•"/>
            </a:pPr>
            <a:r>
              <a:rPr lang="en-US" b="1" i="0" dirty="0">
                <a:solidFill>
                  <a:srgbClr val="E3E3E3"/>
                </a:solidFill>
                <a:effectLst/>
                <a:latin typeface="Segoe UI" panose="020B0502040204020203" pitchFamily="34" charset="0"/>
              </a:rPr>
              <a:t>HTTP(S)</a:t>
            </a:r>
            <a:r>
              <a:rPr lang="en-US" b="0" i="0" dirty="0">
                <a:solidFill>
                  <a:srgbClr val="E3E3E3"/>
                </a:solidFill>
                <a:effectLst/>
                <a:latin typeface="Segoe UI" panose="020B0502040204020203" pitchFamily="34" charset="0"/>
              </a:rPr>
              <a:t> </a:t>
            </a:r>
          </a:p>
          <a:p>
            <a:pPr lvl="1">
              <a:buFont typeface="Arial" panose="020B0604020202020204" pitchFamily="34" charset="0"/>
              <a:buChar char="•"/>
            </a:pPr>
            <a:r>
              <a:rPr lang="en-US" b="0" i="0" dirty="0">
                <a:solidFill>
                  <a:srgbClr val="E3E3E3"/>
                </a:solidFill>
                <a:effectLst/>
                <a:latin typeface="Segoe UI" panose="020B0502040204020203" pitchFamily="34" charset="0"/>
              </a:rPr>
              <a:t>load-balancing services are </a:t>
            </a:r>
            <a:r>
              <a:rPr lang="en-US" b="0" i="0" u="none" strike="noStrike" dirty="0">
                <a:solidFill>
                  <a:srgbClr val="E3E3E3"/>
                </a:solidFill>
                <a:effectLst/>
                <a:latin typeface="Segoe UI" panose="020B0502040204020203" pitchFamily="34" charset="0"/>
                <a:hlinkClick r:id="rId3"/>
              </a:rPr>
              <a:t>Layer 7</a:t>
            </a:r>
            <a:r>
              <a:rPr lang="en-US" b="0" i="0" dirty="0">
                <a:solidFill>
                  <a:srgbClr val="E3E3E3"/>
                </a:solidFill>
                <a:effectLst/>
                <a:latin typeface="Segoe UI" panose="020B0502040204020203" pitchFamily="34" charset="0"/>
              </a:rPr>
              <a:t> load balancers that only accept HTTP(S) traffic. They are intended for web applications or other HTTP(S) endpoints. </a:t>
            </a:r>
          </a:p>
          <a:p>
            <a:pPr algn="l">
              <a:buFont typeface="Arial" panose="020B0604020202020204" pitchFamily="34" charset="0"/>
              <a:buChar char="•"/>
            </a:pPr>
            <a:r>
              <a:rPr lang="en-US" b="1" i="0" dirty="0">
                <a:solidFill>
                  <a:srgbClr val="E3E3E3"/>
                </a:solidFill>
                <a:effectLst/>
                <a:latin typeface="Segoe UI" panose="020B0502040204020203" pitchFamily="34" charset="0"/>
              </a:rPr>
              <a:t>Non-HTTP/S</a:t>
            </a:r>
            <a:r>
              <a:rPr lang="en-US" b="0" i="0" dirty="0">
                <a:solidFill>
                  <a:srgbClr val="E3E3E3"/>
                </a:solidFill>
                <a:effectLst/>
                <a:latin typeface="Segoe UI" panose="020B0502040204020203" pitchFamily="34" charset="0"/>
              </a:rPr>
              <a:t> </a:t>
            </a:r>
          </a:p>
          <a:p>
            <a:pPr lvl="1">
              <a:buFont typeface="Arial" panose="020B0604020202020204" pitchFamily="34" charset="0"/>
              <a:buChar char="•"/>
            </a:pPr>
            <a:r>
              <a:rPr lang="en-US" b="0" i="0" dirty="0">
                <a:solidFill>
                  <a:srgbClr val="E3E3E3"/>
                </a:solidFill>
                <a:effectLst/>
                <a:latin typeface="Segoe UI" panose="020B0502040204020203" pitchFamily="34" charset="0"/>
              </a:rPr>
              <a:t>load-balancing services can handle non-HTTP(S) traffic and are recommended for non-web workloads.</a:t>
            </a:r>
          </a:p>
          <a:p>
            <a:endParaRPr lang="en-US" dirty="0"/>
          </a:p>
        </p:txBody>
      </p:sp>
    </p:spTree>
    <p:extLst>
      <p:ext uri="{BB962C8B-B14F-4D97-AF65-F5344CB8AC3E}">
        <p14:creationId xmlns:p14="http://schemas.microsoft.com/office/powerpoint/2010/main" val="3031858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6C79-5353-894A-B751-DD2E24D8F98D}"/>
              </a:ext>
            </a:extLst>
          </p:cNvPr>
          <p:cNvSpPr>
            <a:spLocks noGrp="1"/>
          </p:cNvSpPr>
          <p:nvPr>
            <p:ph type="title"/>
          </p:nvPr>
        </p:nvSpPr>
        <p:spPr/>
        <p:txBody>
          <a:bodyPr/>
          <a:lstStyle/>
          <a:p>
            <a:r>
              <a:rPr lang="en-US" dirty="0"/>
              <a:t>Azure</a:t>
            </a:r>
          </a:p>
        </p:txBody>
      </p:sp>
      <p:graphicFrame>
        <p:nvGraphicFramePr>
          <p:cNvPr id="5" name="Content Placeholder 4">
            <a:extLst>
              <a:ext uri="{FF2B5EF4-FFF2-40B4-BE49-F238E27FC236}">
                <a16:creationId xmlns:a16="http://schemas.microsoft.com/office/drawing/2014/main" id="{B2EBFDFF-4930-E44B-8A21-B80559610F4F}"/>
              </a:ext>
            </a:extLst>
          </p:cNvPr>
          <p:cNvGraphicFramePr>
            <a:graphicFrameLocks noGrp="1"/>
          </p:cNvGraphicFramePr>
          <p:nvPr>
            <p:ph sz="quarter" idx="12"/>
            <p:extLst>
              <p:ext uri="{D42A27DB-BD31-4B8C-83A1-F6EECF244321}">
                <p14:modId xmlns:p14="http://schemas.microsoft.com/office/powerpoint/2010/main" val="4056677786"/>
              </p:ext>
            </p:extLst>
          </p:nvPr>
        </p:nvGraphicFramePr>
        <p:xfrm>
          <a:off x="584200" y="1435100"/>
          <a:ext cx="6218252"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descr="Icon&#10;&#10;Description automatically generated">
            <a:extLst>
              <a:ext uri="{FF2B5EF4-FFF2-40B4-BE49-F238E27FC236}">
                <a16:creationId xmlns:a16="http://schemas.microsoft.com/office/drawing/2014/main" id="{572F47AA-785E-3042-AF49-5BA69484E4F8}"/>
              </a:ext>
            </a:extLst>
          </p:cNvPr>
          <p:cNvPicPr>
            <a:picLocks noGrp="1" noChangeAspect="1"/>
          </p:cNvPicPr>
          <p:nvPr>
            <p:ph sz="quarter" idx="13"/>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612329" y="2564940"/>
            <a:ext cx="2574257" cy="2574257"/>
          </a:xfrm>
        </p:spPr>
      </p:pic>
      <p:cxnSp>
        <p:nvCxnSpPr>
          <p:cNvPr id="13" name="Straight Connector 12">
            <a:extLst>
              <a:ext uri="{FF2B5EF4-FFF2-40B4-BE49-F238E27FC236}">
                <a16:creationId xmlns:a16="http://schemas.microsoft.com/office/drawing/2014/main" id="{C6DE6A36-4204-BC46-8495-6C90EF48CA9C}"/>
              </a:ext>
            </a:extLst>
          </p:cNvPr>
          <p:cNvCxnSpPr/>
          <p:nvPr/>
        </p:nvCxnSpPr>
        <p:spPr>
          <a:xfrm>
            <a:off x="2537254" y="3822357"/>
            <a:ext cx="1499287" cy="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C10F9B3-4333-7743-A96D-6EC3F42D58F4}"/>
              </a:ext>
            </a:extLst>
          </p:cNvPr>
          <p:cNvSpPr txBox="1"/>
          <p:nvPr/>
        </p:nvSpPr>
        <p:spPr>
          <a:xfrm>
            <a:off x="2887362" y="3822357"/>
            <a:ext cx="79907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Pair</a:t>
            </a:r>
          </a:p>
        </p:txBody>
      </p:sp>
    </p:spTree>
    <p:extLst>
      <p:ext uri="{BB962C8B-B14F-4D97-AF65-F5344CB8AC3E}">
        <p14:creationId xmlns:p14="http://schemas.microsoft.com/office/powerpoint/2010/main" val="22456999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8BB32A-537F-46FA-B0EF-36B7619A80E5}"/>
              </a:ext>
            </a:extLst>
          </p:cNvPr>
          <p:cNvSpPr>
            <a:spLocks noGrp="1"/>
          </p:cNvSpPr>
          <p:nvPr>
            <p:ph type="title"/>
          </p:nvPr>
        </p:nvSpPr>
        <p:spPr>
          <a:xfrm>
            <a:off x="588263" y="457200"/>
            <a:ext cx="11018520" cy="553998"/>
          </a:xfrm>
        </p:spPr>
        <p:txBody>
          <a:bodyPr/>
          <a:lstStyle/>
          <a:p>
            <a:r>
              <a:rPr lang="en-US" dirty="0"/>
              <a:t>Azure Load Balancer Services</a:t>
            </a:r>
          </a:p>
        </p:txBody>
      </p:sp>
      <p:graphicFrame>
        <p:nvGraphicFramePr>
          <p:cNvPr id="4" name="Content Placeholder 3">
            <a:extLst>
              <a:ext uri="{FF2B5EF4-FFF2-40B4-BE49-F238E27FC236}">
                <a16:creationId xmlns:a16="http://schemas.microsoft.com/office/drawing/2014/main" id="{D6081F1E-7F25-4248-811A-1FE75DF6523F}"/>
              </a:ext>
            </a:extLst>
          </p:cNvPr>
          <p:cNvGraphicFramePr>
            <a:graphicFrameLocks noGrp="1"/>
          </p:cNvGraphicFramePr>
          <p:nvPr>
            <p:ph sz="quarter" idx="12"/>
            <p:extLst>
              <p:ext uri="{D42A27DB-BD31-4B8C-83A1-F6EECF244321}">
                <p14:modId xmlns:p14="http://schemas.microsoft.com/office/powerpoint/2010/main" val="3310660820"/>
              </p:ext>
            </p:extLst>
          </p:nvPr>
        </p:nvGraphicFramePr>
        <p:xfrm>
          <a:off x="584200" y="2164644"/>
          <a:ext cx="11018520" cy="3374855"/>
        </p:xfrm>
        <a:graphic>
          <a:graphicData uri="http://schemas.openxmlformats.org/drawingml/2006/table">
            <a:tbl>
              <a:tblPr/>
              <a:tblGrid>
                <a:gridCol w="3181818">
                  <a:extLst>
                    <a:ext uri="{9D8B030D-6E8A-4147-A177-3AD203B41FA5}">
                      <a16:colId xmlns:a16="http://schemas.microsoft.com/office/drawing/2014/main" val="740973354"/>
                    </a:ext>
                  </a:extLst>
                </a:gridCol>
                <a:gridCol w="3904960">
                  <a:extLst>
                    <a:ext uri="{9D8B030D-6E8A-4147-A177-3AD203B41FA5}">
                      <a16:colId xmlns:a16="http://schemas.microsoft.com/office/drawing/2014/main" val="1438225699"/>
                    </a:ext>
                  </a:extLst>
                </a:gridCol>
                <a:gridCol w="3931742">
                  <a:extLst>
                    <a:ext uri="{9D8B030D-6E8A-4147-A177-3AD203B41FA5}">
                      <a16:colId xmlns:a16="http://schemas.microsoft.com/office/drawing/2014/main" val="2473309465"/>
                    </a:ext>
                  </a:extLst>
                </a:gridCol>
              </a:tblGrid>
              <a:tr h="674971">
                <a:tc>
                  <a:txBody>
                    <a:bodyPr/>
                    <a:lstStyle/>
                    <a:p>
                      <a:pPr algn="l" fontAlgn="t">
                        <a:spcBef>
                          <a:spcPts val="0"/>
                        </a:spcBef>
                        <a:spcAft>
                          <a:spcPts val="0"/>
                        </a:spcAft>
                      </a:pPr>
                      <a:r>
                        <a:rPr lang="en-US" sz="1800" b="0" i="0" u="none" strike="noStrike">
                          <a:effectLst/>
                          <a:latin typeface="Arial" panose="020B0604020202020204" pitchFamily="34" charset="0"/>
                        </a:rPr>
                        <a:t>Service</a:t>
                      </a:r>
                    </a:p>
                  </a:txBody>
                  <a:tcPr marL="91212" marR="91212" marT="45606" marB="45606">
                    <a:lnL w="12700" cap="flat" cmpd="sng" algn="ctr">
                      <a:solidFill>
                        <a:srgbClr val="70EE23"/>
                      </a:solidFill>
                      <a:prstDash val="solid"/>
                      <a:round/>
                      <a:headEnd type="none" w="med" len="med"/>
                      <a:tailEnd type="none" w="med" len="med"/>
                    </a:lnL>
                    <a:lnR w="12700" cap="flat" cmpd="sng" algn="ctr">
                      <a:solidFill>
                        <a:srgbClr val="00F42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Global/regional</a:t>
                      </a:r>
                    </a:p>
                  </a:txBody>
                  <a:tcPr marL="91212" marR="91212" marT="45606" marB="45606">
                    <a:lnL w="12700" cap="flat" cmpd="sng" algn="ctr">
                      <a:solidFill>
                        <a:srgbClr val="00F423"/>
                      </a:solidFill>
                      <a:prstDash val="solid"/>
                      <a:round/>
                      <a:headEnd type="none" w="med" len="med"/>
                      <a:tailEnd type="none" w="med" len="med"/>
                    </a:lnL>
                    <a:lnR w="12700" cap="flat" cmpd="sng" algn="ctr">
                      <a:solidFill>
                        <a:srgbClr val="C0CF2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Recommended traffic</a:t>
                      </a:r>
                    </a:p>
                  </a:txBody>
                  <a:tcPr marL="91212" marR="91212" marT="45606" marB="45606">
                    <a:lnL w="12700" cap="flat" cmpd="sng" algn="ctr">
                      <a:solidFill>
                        <a:srgbClr val="C0CF23"/>
                      </a:solidFill>
                      <a:prstDash val="solid"/>
                      <a:round/>
                      <a:headEnd type="none" w="med" len="med"/>
                      <a:tailEnd type="none" w="med" len="med"/>
                    </a:lnL>
                    <a:lnR w="12700" cap="flat" cmpd="sng" algn="ctr">
                      <a:solidFill>
                        <a:srgbClr val="C0CF23"/>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2879914040"/>
                  </a:ext>
                </a:extLst>
              </a:tr>
              <a:tr h="674971">
                <a:tc>
                  <a:txBody>
                    <a:bodyPr/>
                    <a:lstStyle/>
                    <a:p>
                      <a:pPr algn="l" fontAlgn="t">
                        <a:spcBef>
                          <a:spcPts val="0"/>
                        </a:spcBef>
                        <a:spcAft>
                          <a:spcPts val="0"/>
                        </a:spcAft>
                      </a:pPr>
                      <a:r>
                        <a:rPr lang="en-US" sz="1800" b="0" i="0" u="none" strike="noStrike">
                          <a:effectLst/>
                          <a:latin typeface="Arial" panose="020B0604020202020204" pitchFamily="34" charset="0"/>
                        </a:rPr>
                        <a:t>Azure Front Door</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Global</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HTTP(S)</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1601435804"/>
                  </a:ext>
                </a:extLst>
              </a:tr>
              <a:tr h="674971">
                <a:tc>
                  <a:txBody>
                    <a:bodyPr/>
                    <a:lstStyle/>
                    <a:p>
                      <a:pPr algn="l" fontAlgn="t">
                        <a:spcBef>
                          <a:spcPts val="0"/>
                        </a:spcBef>
                        <a:spcAft>
                          <a:spcPts val="0"/>
                        </a:spcAft>
                      </a:pPr>
                      <a:r>
                        <a:rPr lang="en-US" sz="1800" b="0" i="0" u="none" strike="noStrike" dirty="0">
                          <a:effectLst/>
                          <a:latin typeface="Arial" panose="020B0604020202020204" pitchFamily="34" charset="0"/>
                        </a:rPr>
                        <a:t>Traffic Manager</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Global</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non-HTTP(S)</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3998504127"/>
                  </a:ext>
                </a:extLst>
              </a:tr>
              <a:tr h="674971">
                <a:tc>
                  <a:txBody>
                    <a:bodyPr/>
                    <a:lstStyle/>
                    <a:p>
                      <a:pPr algn="l" fontAlgn="t">
                        <a:spcBef>
                          <a:spcPts val="0"/>
                        </a:spcBef>
                        <a:spcAft>
                          <a:spcPts val="0"/>
                        </a:spcAft>
                      </a:pPr>
                      <a:r>
                        <a:rPr lang="en-US" sz="1800" b="0" i="0" u="none" strike="noStrike">
                          <a:effectLst/>
                          <a:latin typeface="Arial" panose="020B0604020202020204" pitchFamily="34" charset="0"/>
                        </a:rPr>
                        <a:t>Application Gateway</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Regional</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a:effectLst/>
                          <a:latin typeface="Arial" panose="020B0604020202020204" pitchFamily="34" charset="0"/>
                        </a:rPr>
                        <a:t>HTTP(S)</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558368220"/>
                  </a:ext>
                </a:extLst>
              </a:tr>
              <a:tr h="674971">
                <a:tc>
                  <a:txBody>
                    <a:bodyPr/>
                    <a:lstStyle/>
                    <a:p>
                      <a:pPr algn="l" fontAlgn="t">
                        <a:spcBef>
                          <a:spcPts val="0"/>
                        </a:spcBef>
                        <a:spcAft>
                          <a:spcPts val="0"/>
                        </a:spcAft>
                      </a:pPr>
                      <a:r>
                        <a:rPr lang="en-US" sz="1800" b="0" i="0" u="none" strike="noStrike" dirty="0">
                          <a:effectLst/>
                          <a:latin typeface="Arial" panose="020B0604020202020204" pitchFamily="34" charset="0"/>
                        </a:rPr>
                        <a:t>Azure Load Balancer</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dirty="0">
                          <a:effectLst/>
                          <a:latin typeface="Arial" panose="020B0604020202020204" pitchFamily="34" charset="0"/>
                        </a:rPr>
                        <a:t>Global</a:t>
                      </a:r>
                      <a:r>
                        <a:rPr lang="en-US" sz="1800" b="0" i="0" u="none" strike="noStrike" dirty="0">
                          <a:solidFill>
                            <a:srgbClr val="FF0000"/>
                          </a:solidFill>
                          <a:effectLst/>
                          <a:latin typeface="Arial" panose="020B0604020202020204" pitchFamily="34" charset="0"/>
                        </a:rPr>
                        <a:t>*</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tc>
                  <a:txBody>
                    <a:bodyPr/>
                    <a:lstStyle/>
                    <a:p>
                      <a:pPr algn="l" fontAlgn="t">
                        <a:spcBef>
                          <a:spcPts val="0"/>
                        </a:spcBef>
                        <a:spcAft>
                          <a:spcPts val="0"/>
                        </a:spcAft>
                      </a:pPr>
                      <a:r>
                        <a:rPr lang="en-US" sz="1800" b="0" i="0" u="none" strike="noStrike" dirty="0">
                          <a:effectLst/>
                          <a:latin typeface="Arial" panose="020B0604020202020204" pitchFamily="34" charset="0"/>
                        </a:rPr>
                        <a:t>non-HTTP(S)</a:t>
                      </a:r>
                    </a:p>
                  </a:txBody>
                  <a:tcPr marL="91212" marR="91212" marT="45606" marB="45606">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71717"/>
                    </a:solidFill>
                  </a:tcPr>
                </a:tc>
                <a:extLst>
                  <a:ext uri="{0D108BD9-81ED-4DB2-BD59-A6C34878D82A}">
                    <a16:rowId xmlns:a16="http://schemas.microsoft.com/office/drawing/2014/main" val="135745736"/>
                  </a:ext>
                </a:extLst>
              </a:tr>
            </a:tbl>
          </a:graphicData>
        </a:graphic>
      </p:graphicFrame>
    </p:spTree>
    <p:extLst>
      <p:ext uri="{BB962C8B-B14F-4D97-AF65-F5344CB8AC3E}">
        <p14:creationId xmlns:p14="http://schemas.microsoft.com/office/powerpoint/2010/main" val="25520220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83093294-0E5D-4053-8EAD-A852C775CC5D}"/>
              </a:ext>
            </a:extLst>
          </p:cNvPr>
          <p:cNvSpPr>
            <a:spLocks noGrp="1"/>
          </p:cNvSpPr>
          <p:nvPr>
            <p:ph type="title"/>
          </p:nvPr>
        </p:nvSpPr>
        <p:spPr>
          <a:xfrm>
            <a:off x="584200" y="917655"/>
            <a:ext cx="4161981" cy="2215991"/>
          </a:xfrm>
        </p:spPr>
        <p:txBody>
          <a:bodyPr/>
          <a:lstStyle/>
          <a:p>
            <a:r>
              <a:rPr lang="en-US" b="1" i="0" dirty="0">
                <a:solidFill>
                  <a:srgbClr val="E3E3E3"/>
                </a:solidFill>
                <a:effectLst/>
                <a:latin typeface="Segoe UI" panose="020B0502040204020203" pitchFamily="34" charset="0"/>
              </a:rPr>
              <a:t>Decision tree for load balancing in Azure</a:t>
            </a:r>
            <a:br>
              <a:rPr lang="en-US" b="1" i="0" dirty="0">
                <a:solidFill>
                  <a:srgbClr val="E3E3E3"/>
                </a:solidFill>
                <a:effectLst/>
                <a:latin typeface="Segoe UI" panose="020B0502040204020203" pitchFamily="34" charset="0"/>
              </a:rPr>
            </a:br>
            <a:endParaRPr lang="en-US" dirty="0"/>
          </a:p>
        </p:txBody>
      </p:sp>
      <p:sp>
        <p:nvSpPr>
          <p:cNvPr id="73" name="Text Placeholder 2">
            <a:extLst>
              <a:ext uri="{FF2B5EF4-FFF2-40B4-BE49-F238E27FC236}">
                <a16:creationId xmlns:a16="http://schemas.microsoft.com/office/drawing/2014/main" id="{CC0DA583-FC1D-4F2A-9808-A4FC2C5B98C1}"/>
              </a:ext>
            </a:extLst>
          </p:cNvPr>
          <p:cNvSpPr>
            <a:spLocks noGrp="1"/>
          </p:cNvSpPr>
          <p:nvPr>
            <p:ph type="body" sz="quarter" idx="10"/>
          </p:nvPr>
        </p:nvSpPr>
        <p:spPr>
          <a:xfrm>
            <a:off x="584200" y="3535541"/>
            <a:ext cx="4162425" cy="1828193"/>
          </a:xfrm>
        </p:spPr>
        <p:txBody>
          <a:bodyPr/>
          <a:lstStyle/>
          <a:p>
            <a:pPr marL="342900" indent="-342900">
              <a:buFont typeface="Arial" panose="020B0604020202020204" pitchFamily="34" charset="0"/>
              <a:buChar char="•"/>
            </a:pPr>
            <a:r>
              <a:rPr lang="en-US" dirty="0"/>
              <a:t>Take with grain of salt</a:t>
            </a:r>
          </a:p>
          <a:p>
            <a:pPr marL="571500" lvl="1" indent="-342900">
              <a:buFont typeface="Arial" panose="020B0604020202020204" pitchFamily="34" charset="0"/>
              <a:buChar char="•"/>
            </a:pPr>
            <a:r>
              <a:rPr lang="en-US" dirty="0"/>
              <a:t>Meant to provide guidance, not final decision</a:t>
            </a:r>
          </a:p>
          <a:p>
            <a:pPr marL="342900" indent="-342900">
              <a:buFont typeface="Arial" panose="020B0604020202020204" pitchFamily="34" charset="0"/>
              <a:buChar char="•"/>
            </a:pPr>
            <a:r>
              <a:rPr lang="en-US" dirty="0"/>
              <a:t>Consider requirements</a:t>
            </a:r>
          </a:p>
          <a:p>
            <a:pPr marL="342900" indent="-342900">
              <a:buFont typeface="Arial" panose="020B0604020202020204" pitchFamily="34" charset="0"/>
              <a:buChar char="•"/>
            </a:pPr>
            <a:r>
              <a:rPr lang="en-US" dirty="0"/>
              <a:t>Evaluate SLA</a:t>
            </a:r>
          </a:p>
        </p:txBody>
      </p:sp>
      <p:pic>
        <p:nvPicPr>
          <p:cNvPr id="3074" name="Picture 2" descr="Decision tree for load balancing in Azure">
            <a:extLst>
              <a:ext uri="{FF2B5EF4-FFF2-40B4-BE49-F238E27FC236}">
                <a16:creationId xmlns:a16="http://schemas.microsoft.com/office/drawing/2014/main" id="{BA61A6FD-27A9-704E-98D3-DB144599EC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68291" y="0"/>
            <a:ext cx="6789418" cy="6858000"/>
          </a:xfrm>
          <a:prstGeom prst="rect">
            <a:avLst/>
          </a:prstGeom>
          <a:solidFill>
            <a:srgbClr val="FFFFFF"/>
          </a:solidFill>
        </p:spPr>
      </p:pic>
    </p:spTree>
    <p:extLst>
      <p:ext uri="{BB962C8B-B14F-4D97-AF65-F5344CB8AC3E}">
        <p14:creationId xmlns:p14="http://schemas.microsoft.com/office/powerpoint/2010/main" val="18289702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2D73F1-4510-4CD2-80A4-18928E81AEDC}"/>
              </a:ext>
            </a:extLst>
          </p:cNvPr>
          <p:cNvSpPr/>
          <p:nvPr/>
        </p:nvSpPr>
        <p:spPr>
          <a:xfrm>
            <a:off x="6096000" y="0"/>
            <a:ext cx="6095999" cy="6858000"/>
          </a:xfrm>
          <a:prstGeom prst="rect">
            <a:avLst/>
          </a:prstGeom>
          <a:gradFill flip="none" rotWithShape="1">
            <a:gsLst>
              <a:gs pos="0">
                <a:schemeClr val="bg1">
                  <a:lumMod val="75000"/>
                  <a:lumOff val="25000"/>
                </a:schemeClr>
              </a:gs>
              <a:gs pos="58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p:cNvSpPr>
            <a:spLocks noGrp="1"/>
          </p:cNvSpPr>
          <p:nvPr>
            <p:ph type="title"/>
          </p:nvPr>
        </p:nvSpPr>
        <p:spPr/>
        <p:txBody>
          <a:bodyPr/>
          <a:lstStyle/>
          <a:p>
            <a:r>
              <a:rPr lang="en-US"/>
              <a:t>Azure Traffic Manager</a:t>
            </a:r>
          </a:p>
        </p:txBody>
      </p:sp>
      <p:sp>
        <p:nvSpPr>
          <p:cNvPr id="6" name="Text Placeholder 5"/>
          <p:cNvSpPr>
            <a:spLocks noGrp="1"/>
          </p:cNvSpPr>
          <p:nvPr>
            <p:ph type="body" sz="quarter" idx="4294967295"/>
          </p:nvPr>
        </p:nvSpPr>
        <p:spPr>
          <a:xfrm>
            <a:off x="588263" y="1382713"/>
            <a:ext cx="4788600" cy="5293757"/>
          </a:xfrm>
        </p:spPr>
        <p:txBody>
          <a:bodyPr/>
          <a:lstStyle/>
          <a:p>
            <a:pPr marL="0" indent="0">
              <a:buNone/>
            </a:pPr>
            <a:r>
              <a:rPr lang="en-US" sz="2000"/>
              <a:t>Azure Traffic Manager is a </a:t>
            </a:r>
            <a:r>
              <a:rPr lang="en-US" sz="2000">
                <a:solidFill>
                  <a:srgbClr val="50E6FF"/>
                </a:solidFill>
                <a:cs typeface="Segoe UI Semibold" panose="020B0702040204020203" pitchFamily="34" charset="0"/>
              </a:rPr>
              <a:t>DNS-based traffic load balancer</a:t>
            </a:r>
            <a:r>
              <a:rPr lang="en-US" sz="2000">
                <a:gradFill>
                  <a:gsLst>
                    <a:gs pos="1250">
                      <a:schemeClr val="accent1"/>
                    </a:gs>
                    <a:gs pos="100000">
                      <a:schemeClr val="accent1"/>
                    </a:gs>
                  </a:gsLst>
                  <a:lin ang="5400000" scaled="0"/>
                </a:gradFill>
                <a:cs typeface="Segoe UI Semibold" panose="020B0702040204020203" pitchFamily="34" charset="0"/>
              </a:rPr>
              <a:t> </a:t>
            </a:r>
            <a:r>
              <a:rPr lang="en-US" sz="2000"/>
              <a:t>that enables you to distribute traffic optimally to services across global Azure regions</a:t>
            </a:r>
          </a:p>
          <a:p>
            <a:pPr marL="0" indent="0">
              <a:buNone/>
            </a:pPr>
            <a:endParaRPr lang="en-US" sz="2000"/>
          </a:p>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50E6FF"/>
                </a:solidFill>
                <a:ea typeface="+mj-ea"/>
                <a:cs typeface="Segoe UI Semibold" panose="020B0502040204020203" pitchFamily="34" charset="0"/>
              </a:rPr>
              <a:t>Global DNS load balancing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effectLst/>
              <a:uLnTx/>
              <a:uFillTx/>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50E6FF"/>
                </a:solidFill>
                <a:ea typeface="+mj-ea"/>
                <a:cs typeface="Segoe UI Semibold" panose="020B0502040204020203" pitchFamily="34" charset="0"/>
              </a:rPr>
              <a:t>Automatic failover</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600">
                <a:cs typeface="+mn-cs"/>
              </a:rPr>
              <a:t>When an </a:t>
            </a:r>
            <a:r>
              <a:rPr kumimoji="0" lang="en-US" sz="1600" b="0" i="0" u="none" strike="noStrike" kern="1200" cap="none" spc="0" normalizeH="0" baseline="0" noProof="0">
                <a:ln>
                  <a:noFill/>
                </a:ln>
                <a:effectLst/>
                <a:uLnTx/>
                <a:uFillTx/>
                <a:ea typeface="+mn-ea"/>
                <a:cs typeface="+mn-cs"/>
              </a:rPr>
              <a:t>endpoint goes down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effectLst/>
              <a:uLnTx/>
              <a:uFillTx/>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50E6FF"/>
                </a:solidFill>
                <a:ea typeface="+mj-ea"/>
                <a:cs typeface="Segoe UI Semibold" panose="020B0502040204020203" pitchFamily="34" charset="0"/>
              </a:rPr>
              <a:t>Combine with hybrid applications</a:t>
            </a:r>
            <a:br>
              <a:rPr kumimoji="0" lang="en-US" sz="1600" b="0" i="0" u="none" strike="noStrike" kern="1200" cap="none" spc="0" normalizeH="0" baseline="0" noProof="0">
                <a:ln>
                  <a:noFill/>
                </a:ln>
                <a:effectLst/>
                <a:uLnTx/>
                <a:uFillTx/>
                <a:ea typeface="+mn-ea"/>
                <a:cs typeface="+mn-cs"/>
              </a:rPr>
            </a:br>
            <a:r>
              <a:rPr lang="en-US" sz="1600">
                <a:solidFill>
                  <a:schemeClr val="tx1"/>
                </a:solidFill>
                <a:cs typeface="+mn-cs"/>
              </a:rPr>
              <a:t>Supports external, non-Azure endpoints so </a:t>
            </a:r>
            <a:br>
              <a:rPr lang="en-US" sz="1600">
                <a:solidFill>
                  <a:schemeClr val="tx1"/>
                </a:solidFill>
                <a:cs typeface="+mn-cs"/>
              </a:rPr>
            </a:br>
            <a:r>
              <a:rPr lang="en-US" sz="1600">
                <a:solidFill>
                  <a:schemeClr val="tx1"/>
                </a:solidFill>
                <a:cs typeface="+mn-cs"/>
              </a:rPr>
              <a:t>that it can be used with hybrid cloud and </a:t>
            </a:r>
            <a:br>
              <a:rPr lang="en-US" sz="1600">
                <a:solidFill>
                  <a:schemeClr val="tx1"/>
                </a:solidFill>
                <a:cs typeface="+mn-cs"/>
              </a:rPr>
            </a:br>
            <a:r>
              <a:rPr lang="en-US" sz="1600">
                <a:solidFill>
                  <a:schemeClr val="tx1"/>
                </a:solidFill>
                <a:cs typeface="+mn-cs"/>
              </a:rPr>
              <a:t>on-premises deployments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effectLst/>
              <a:uLnTx/>
              <a:uFillTx/>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rgbClr val="50E6FF"/>
                </a:solidFill>
                <a:ea typeface="+mj-ea"/>
                <a:cs typeface="Segoe UI Semibold" panose="020B0502040204020203" pitchFamily="34" charset="0"/>
              </a:rPr>
              <a:t>Distribute traffic for complex deployments</a:t>
            </a:r>
            <a:br>
              <a:rPr kumimoji="0" lang="en-US" sz="1600" b="0" i="0" u="none" strike="noStrike" kern="1200" cap="none" spc="0" normalizeH="0" baseline="0" noProof="0">
                <a:ln>
                  <a:noFill/>
                </a:ln>
                <a:effectLst/>
                <a:uLnTx/>
                <a:uFillTx/>
                <a:ea typeface="+mn-ea"/>
                <a:cs typeface="+mn-cs"/>
              </a:rPr>
            </a:br>
            <a:r>
              <a:rPr kumimoji="0" lang="en-US" sz="1600" b="0" i="0" u="none" strike="noStrike" kern="1200" cap="none" spc="0" normalizeH="0" baseline="0" noProof="0">
                <a:ln>
                  <a:noFill/>
                </a:ln>
                <a:effectLst/>
                <a:uLnTx/>
                <a:uFillTx/>
                <a:ea typeface="+mn-ea"/>
                <a:cs typeface="+mn-cs"/>
              </a:rPr>
              <a:t>Use nested Traffic Manager profiles for sophisticated, flexible rules for complex deployments</a:t>
            </a:r>
          </a:p>
          <a:p>
            <a:pPr marL="0" indent="0">
              <a:buNone/>
            </a:pPr>
            <a:endParaRPr lang="en-US" sz="2000"/>
          </a:p>
        </p:txBody>
      </p:sp>
      <p:pic>
        <p:nvPicPr>
          <p:cNvPr id="7" name="Picture 6" descr="An Azure Traffic Manager diagram">
            <a:extLst>
              <a:ext uri="{FF2B5EF4-FFF2-40B4-BE49-F238E27FC236}">
                <a16:creationId xmlns:a16="http://schemas.microsoft.com/office/drawing/2014/main" id="{9FFD6C7A-A920-1342-BDE3-69BE5F8942C7}"/>
              </a:ext>
            </a:extLst>
          </p:cNvPr>
          <p:cNvPicPr>
            <a:picLocks noChangeAspect="1"/>
          </p:cNvPicPr>
          <p:nvPr/>
        </p:nvPicPr>
        <p:blipFill>
          <a:blip r:embed="rId3"/>
          <a:stretch>
            <a:fillRect/>
          </a:stretch>
        </p:blipFill>
        <p:spPr>
          <a:xfrm>
            <a:off x="6824490" y="1919570"/>
            <a:ext cx="4953000" cy="3810000"/>
          </a:xfrm>
          <a:prstGeom prst="rect">
            <a:avLst/>
          </a:prstGeom>
        </p:spPr>
      </p:pic>
    </p:spTree>
    <p:extLst>
      <p:ext uri="{BB962C8B-B14F-4D97-AF65-F5344CB8AC3E}">
        <p14:creationId xmlns:p14="http://schemas.microsoft.com/office/powerpoint/2010/main" val="313314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3794-3F6D-1245-AB22-8F870BE65DD6}"/>
              </a:ext>
            </a:extLst>
          </p:cNvPr>
          <p:cNvSpPr>
            <a:spLocks noGrp="1"/>
          </p:cNvSpPr>
          <p:nvPr>
            <p:ph type="title"/>
          </p:nvPr>
        </p:nvSpPr>
        <p:spPr/>
        <p:txBody>
          <a:bodyPr/>
          <a:lstStyle/>
          <a:p>
            <a:r>
              <a:rPr lang="en-US" dirty="0"/>
              <a:t>Traffic Routing Methods</a:t>
            </a:r>
          </a:p>
        </p:txBody>
      </p:sp>
      <p:sp>
        <p:nvSpPr>
          <p:cNvPr id="4" name="Content Placeholder 2">
            <a:extLst>
              <a:ext uri="{FF2B5EF4-FFF2-40B4-BE49-F238E27FC236}">
                <a16:creationId xmlns:a16="http://schemas.microsoft.com/office/drawing/2014/main" id="{A387EFB5-9253-4444-B9E7-6AF9C1BA60A6}"/>
              </a:ext>
            </a:extLst>
          </p:cNvPr>
          <p:cNvSpPr txBox="1">
            <a:spLocks/>
          </p:cNvSpPr>
          <p:nvPr/>
        </p:nvSpPr>
        <p:spPr>
          <a:xfrm>
            <a:off x="736600" y="15875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0" i="0" dirty="0">
                <a:solidFill>
                  <a:srgbClr val="E3E3E3"/>
                </a:solidFill>
                <a:effectLst/>
                <a:latin typeface="Segoe UI" panose="020B0502040204020203" pitchFamily="34" charset="0"/>
              </a:rPr>
              <a:t>Priority </a:t>
            </a:r>
          </a:p>
          <a:p>
            <a:pPr lvl="1"/>
            <a:r>
              <a:rPr lang="en-US" sz="1800" b="0" i="0" dirty="0">
                <a:solidFill>
                  <a:srgbClr val="E3E3E3"/>
                </a:solidFill>
                <a:effectLst/>
                <a:latin typeface="Segoe UI" panose="020B0502040204020203" pitchFamily="34" charset="0"/>
              </a:rPr>
              <a:t>primary service endpoint for all traffic. Weighted: </a:t>
            </a:r>
          </a:p>
          <a:p>
            <a:pPr lvl="1"/>
            <a:r>
              <a:rPr lang="en-US" sz="1800" b="0" i="0" dirty="0">
                <a:solidFill>
                  <a:srgbClr val="E3E3E3"/>
                </a:solidFill>
                <a:effectLst/>
                <a:latin typeface="Segoe UI" panose="020B0502040204020203" pitchFamily="34" charset="0"/>
              </a:rPr>
              <a:t>distribute traffic across a set of endpoints based on their weight</a:t>
            </a:r>
          </a:p>
          <a:p>
            <a:r>
              <a:rPr lang="en-US" sz="2400" b="0" i="0" dirty="0">
                <a:solidFill>
                  <a:srgbClr val="E3E3E3"/>
                </a:solidFill>
                <a:effectLst/>
                <a:latin typeface="Segoe UI" panose="020B0502040204020203" pitchFamily="34" charset="0"/>
              </a:rPr>
              <a:t>Performance</a:t>
            </a:r>
          </a:p>
          <a:p>
            <a:pPr lvl="1"/>
            <a:r>
              <a:rPr lang="en-US" sz="1800" b="0" i="0" dirty="0">
                <a:solidFill>
                  <a:srgbClr val="E3E3E3"/>
                </a:solidFill>
                <a:effectLst/>
                <a:latin typeface="Segoe UI" panose="020B0502040204020203" pitchFamily="34" charset="0"/>
              </a:rPr>
              <a:t>use the "closest" endpoint for the lowest network latency.</a:t>
            </a:r>
          </a:p>
          <a:p>
            <a:r>
              <a:rPr lang="en-US" sz="2400" b="0" i="0" dirty="0">
                <a:solidFill>
                  <a:srgbClr val="E3E3E3"/>
                </a:solidFill>
                <a:effectLst/>
                <a:latin typeface="Segoe UI" panose="020B0502040204020203" pitchFamily="34" charset="0"/>
              </a:rPr>
              <a:t>Geographic </a:t>
            </a:r>
          </a:p>
          <a:p>
            <a:pPr lvl="1"/>
            <a:r>
              <a:rPr lang="en-US" sz="1800" b="0" i="0" dirty="0">
                <a:solidFill>
                  <a:srgbClr val="E3E3E3"/>
                </a:solidFill>
                <a:effectLst/>
                <a:latin typeface="Segoe UI" panose="020B0502040204020203" pitchFamily="34" charset="0"/>
              </a:rPr>
              <a:t>compliance with scenarios such as data sovereignty mandates, localization of content &amp; user experience and measuring traffic from different regions.</a:t>
            </a:r>
          </a:p>
          <a:p>
            <a:r>
              <a:rPr lang="en-US" sz="2400" b="0" i="0" dirty="0">
                <a:solidFill>
                  <a:srgbClr val="E3E3E3"/>
                </a:solidFill>
                <a:effectLst/>
                <a:latin typeface="Segoe UI" panose="020B0502040204020203" pitchFamily="34" charset="0"/>
              </a:rPr>
              <a:t>Multi-value </a:t>
            </a:r>
          </a:p>
          <a:p>
            <a:pPr lvl="1"/>
            <a:r>
              <a:rPr lang="en-US" sz="1800" b="0" i="0" dirty="0">
                <a:solidFill>
                  <a:srgbClr val="E3E3E3"/>
                </a:solidFill>
                <a:effectLst/>
                <a:latin typeface="Segoe UI" panose="020B0502040204020203" pitchFamily="34" charset="0"/>
              </a:rPr>
              <a:t>When a query is received for this profile, all healthy endpoints (more than one) are returned.</a:t>
            </a:r>
          </a:p>
          <a:p>
            <a:r>
              <a:rPr lang="en-US" sz="2400" b="0" i="0" dirty="0">
                <a:solidFill>
                  <a:srgbClr val="E3E3E3"/>
                </a:solidFill>
                <a:effectLst/>
                <a:latin typeface="Segoe UI" panose="020B0502040204020203" pitchFamily="34" charset="0"/>
              </a:rPr>
              <a:t>Subnet</a:t>
            </a:r>
          </a:p>
          <a:p>
            <a:pPr lvl="1"/>
            <a:r>
              <a:rPr lang="en-US" sz="1800" b="0" i="0" dirty="0">
                <a:solidFill>
                  <a:srgbClr val="E3E3E3"/>
                </a:solidFill>
                <a:effectLst/>
                <a:latin typeface="Segoe UI" panose="020B0502040204020203" pitchFamily="34" charset="0"/>
              </a:rPr>
              <a:t>map sets of end-user IP address ranges to a specific endpoint</a:t>
            </a:r>
          </a:p>
          <a:p>
            <a:endParaRPr lang="en-US" b="0" i="0" dirty="0">
              <a:solidFill>
                <a:srgbClr val="E3E3E3"/>
              </a:solidFill>
              <a:effectLst/>
              <a:latin typeface="Segoe UI" panose="020B0502040204020203" pitchFamily="34" charset="0"/>
            </a:endParaRPr>
          </a:p>
          <a:p>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spTree>
    <p:extLst>
      <p:ext uri="{BB962C8B-B14F-4D97-AF65-F5344CB8AC3E}">
        <p14:creationId xmlns:p14="http://schemas.microsoft.com/office/powerpoint/2010/main" val="31686921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2E65-48ED-DC40-A5FE-C5C93FBE990F}"/>
              </a:ext>
            </a:extLst>
          </p:cNvPr>
          <p:cNvSpPr>
            <a:spLocks noGrp="1"/>
          </p:cNvSpPr>
          <p:nvPr>
            <p:ph type="title"/>
          </p:nvPr>
        </p:nvSpPr>
        <p:spPr/>
        <p:txBody>
          <a:bodyPr/>
          <a:lstStyle/>
          <a:p>
            <a:r>
              <a:rPr lang="en-US" dirty="0"/>
              <a:t>Endpoints</a:t>
            </a:r>
          </a:p>
        </p:txBody>
      </p:sp>
      <p:sp>
        <p:nvSpPr>
          <p:cNvPr id="6" name="Content Placeholder 2">
            <a:extLst>
              <a:ext uri="{FF2B5EF4-FFF2-40B4-BE49-F238E27FC236}">
                <a16:creationId xmlns:a16="http://schemas.microsoft.com/office/drawing/2014/main" id="{624821B2-1178-3A4F-8AB7-18F73F937F28}"/>
              </a:ext>
            </a:extLst>
          </p:cNvPr>
          <p:cNvSpPr txBox="1">
            <a:spLocks/>
          </p:cNvSpPr>
          <p:nvPr/>
        </p:nvSpPr>
        <p:spPr>
          <a:xfrm>
            <a:off x="736600" y="15875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buFont typeface="Arial" panose="020B0604020202020204" pitchFamily="34" charset="0"/>
              <a:buChar char="•"/>
            </a:pPr>
            <a:r>
              <a:rPr lang="en-US" sz="3200" b="1" i="0" dirty="0">
                <a:solidFill>
                  <a:srgbClr val="E3E3E3"/>
                </a:solidFill>
                <a:effectLst/>
                <a:latin typeface="Segoe UI" panose="020B0502040204020203" pitchFamily="34" charset="0"/>
              </a:rPr>
              <a:t>Azure endpoints</a:t>
            </a:r>
            <a:r>
              <a:rPr lang="en-US" sz="3200" b="0" i="0" dirty="0">
                <a:solidFill>
                  <a:srgbClr val="E3E3E3"/>
                </a:solidFill>
                <a:effectLst/>
                <a:latin typeface="Segoe UI" panose="020B0502040204020203" pitchFamily="34" charset="0"/>
              </a:rPr>
              <a:t> </a:t>
            </a:r>
          </a:p>
          <a:p>
            <a:pPr lvl="1">
              <a:buFont typeface="Arial" panose="020B0604020202020204" pitchFamily="34" charset="0"/>
              <a:buChar char="•"/>
            </a:pPr>
            <a:r>
              <a:rPr lang="en-US" sz="2400" b="0" i="0" dirty="0">
                <a:solidFill>
                  <a:srgbClr val="E3E3E3"/>
                </a:solidFill>
                <a:effectLst/>
                <a:latin typeface="Segoe UI" panose="020B0502040204020203" pitchFamily="34" charset="0"/>
              </a:rPr>
              <a:t>used for services hosted in Azure.</a:t>
            </a:r>
          </a:p>
          <a:p>
            <a:pPr algn="l">
              <a:buFont typeface="Arial" panose="020B0604020202020204" pitchFamily="34" charset="0"/>
              <a:buChar char="•"/>
            </a:pPr>
            <a:r>
              <a:rPr lang="en-US" sz="3200" b="1" i="0" dirty="0">
                <a:solidFill>
                  <a:srgbClr val="E3E3E3"/>
                </a:solidFill>
                <a:effectLst/>
                <a:latin typeface="Segoe UI" panose="020B0502040204020203" pitchFamily="34" charset="0"/>
              </a:rPr>
              <a:t>External endpoints</a:t>
            </a:r>
            <a:r>
              <a:rPr lang="en-US" sz="3200" b="0" i="0" dirty="0">
                <a:solidFill>
                  <a:srgbClr val="E3E3E3"/>
                </a:solidFill>
                <a:effectLst/>
                <a:latin typeface="Segoe UI" panose="020B0502040204020203" pitchFamily="34" charset="0"/>
              </a:rPr>
              <a:t> </a:t>
            </a:r>
          </a:p>
          <a:p>
            <a:pPr lvl="1">
              <a:buFont typeface="Arial" panose="020B0604020202020204" pitchFamily="34" charset="0"/>
              <a:buChar char="•"/>
            </a:pPr>
            <a:r>
              <a:rPr lang="en-US" sz="2400" b="0" i="0" dirty="0">
                <a:solidFill>
                  <a:srgbClr val="E3E3E3"/>
                </a:solidFill>
                <a:effectLst/>
                <a:latin typeface="Segoe UI" panose="020B0502040204020203" pitchFamily="34" charset="0"/>
              </a:rPr>
              <a:t>used for IPv4/IPv6 addresses, FQDNs, or for services hosted outside Azure. Theses services can either be on-premises or with a different hosting provider.</a:t>
            </a:r>
          </a:p>
          <a:p>
            <a:pPr algn="l">
              <a:buFont typeface="Arial" panose="020B0604020202020204" pitchFamily="34" charset="0"/>
              <a:buChar char="•"/>
            </a:pPr>
            <a:r>
              <a:rPr lang="en-US" sz="3200" b="1" i="0" dirty="0">
                <a:solidFill>
                  <a:srgbClr val="E3E3E3"/>
                </a:solidFill>
                <a:effectLst/>
                <a:latin typeface="Segoe UI" panose="020B0502040204020203" pitchFamily="34" charset="0"/>
              </a:rPr>
              <a:t>Nested endpoints</a:t>
            </a:r>
            <a:r>
              <a:rPr lang="en-US" sz="3200" b="0" i="0" dirty="0">
                <a:solidFill>
                  <a:srgbClr val="E3E3E3"/>
                </a:solidFill>
                <a:effectLst/>
                <a:latin typeface="Segoe UI" panose="020B0502040204020203" pitchFamily="34" charset="0"/>
              </a:rPr>
              <a:t>  </a:t>
            </a:r>
          </a:p>
          <a:p>
            <a:pPr lvl="1">
              <a:buFont typeface="Arial" panose="020B0604020202020204" pitchFamily="34" charset="0"/>
              <a:buChar char="•"/>
            </a:pPr>
            <a:r>
              <a:rPr lang="en-US" sz="2400" b="0" i="0" dirty="0">
                <a:solidFill>
                  <a:srgbClr val="E3E3E3"/>
                </a:solidFill>
                <a:effectLst/>
                <a:latin typeface="Segoe UI" panose="020B0502040204020203" pitchFamily="34" charset="0"/>
              </a:rPr>
              <a:t>used to combine Traffic Manager profiles to create more flexible traffic-routing schemes to support the needs of larger, more complex deployments.</a:t>
            </a:r>
          </a:p>
          <a:p>
            <a:pPr marL="0" indent="0">
              <a:buNone/>
            </a:pPr>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spTree>
    <p:extLst>
      <p:ext uri="{BB962C8B-B14F-4D97-AF65-F5344CB8AC3E}">
        <p14:creationId xmlns:p14="http://schemas.microsoft.com/office/powerpoint/2010/main" val="26991926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affic Manager Traffic View Geographic view">
            <a:extLst>
              <a:ext uri="{FF2B5EF4-FFF2-40B4-BE49-F238E27FC236}">
                <a16:creationId xmlns:a16="http://schemas.microsoft.com/office/drawing/2014/main" id="{131C09EF-2379-F94E-94A7-FB40A67E09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5390" y="1175246"/>
            <a:ext cx="6816736" cy="4720590"/>
          </a:xfrm>
          <a:prstGeom prst="rect">
            <a:avLst/>
          </a:prstGeom>
          <a:solidFill>
            <a:srgbClr val="FFFFFF"/>
          </a:solidFill>
        </p:spPr>
      </p:pic>
      <p:sp>
        <p:nvSpPr>
          <p:cNvPr id="2" name="Title 1">
            <a:extLst>
              <a:ext uri="{FF2B5EF4-FFF2-40B4-BE49-F238E27FC236}">
                <a16:creationId xmlns:a16="http://schemas.microsoft.com/office/drawing/2014/main" id="{EB5EF945-BD21-F64A-B4DE-E0EBDB308D0D}"/>
              </a:ext>
            </a:extLst>
          </p:cNvPr>
          <p:cNvSpPr>
            <a:spLocks noGrp="1"/>
          </p:cNvSpPr>
          <p:nvPr>
            <p:ph type="title"/>
          </p:nvPr>
        </p:nvSpPr>
        <p:spPr>
          <a:xfrm>
            <a:off x="724026" y="265430"/>
            <a:ext cx="4161981" cy="1107996"/>
          </a:xfrm>
        </p:spPr>
        <p:txBody>
          <a:bodyPr wrap="square" anchor="b">
            <a:normAutofit/>
          </a:bodyPr>
          <a:lstStyle/>
          <a:p>
            <a:r>
              <a:rPr lang="en-US" dirty="0"/>
              <a:t>Traffic / User Info</a:t>
            </a:r>
          </a:p>
        </p:txBody>
      </p:sp>
      <p:sp>
        <p:nvSpPr>
          <p:cNvPr id="71" name="Text Placeholder 2">
            <a:extLst>
              <a:ext uri="{FF2B5EF4-FFF2-40B4-BE49-F238E27FC236}">
                <a16:creationId xmlns:a16="http://schemas.microsoft.com/office/drawing/2014/main" id="{05ACC8D2-E685-43A7-A7C4-A3412B6DF177}"/>
              </a:ext>
            </a:extLst>
          </p:cNvPr>
          <p:cNvSpPr>
            <a:spLocks noGrp="1"/>
          </p:cNvSpPr>
          <p:nvPr>
            <p:ph type="body" sz="quarter" idx="10"/>
          </p:nvPr>
        </p:nvSpPr>
        <p:spPr>
          <a:xfrm>
            <a:off x="447040" y="1604701"/>
            <a:ext cx="4162425" cy="5207579"/>
          </a:xfrm>
        </p:spPr>
        <p:txBody>
          <a:bodyPr/>
          <a:lstStyle/>
          <a:p>
            <a:pPr marL="342900" indent="-342900">
              <a:buFont typeface="Arial" panose="020B0604020202020204" pitchFamily="34" charset="0"/>
              <a:buChar char="•"/>
            </a:pPr>
            <a:r>
              <a:rPr lang="en-US" sz="1800" dirty="0"/>
              <a:t>understand where your user bases are located (up to a local DNS resolver level granularity).</a:t>
            </a:r>
          </a:p>
          <a:p>
            <a:pPr marL="342900" indent="-342900">
              <a:buFont typeface="Arial" panose="020B0604020202020204" pitchFamily="34" charset="0"/>
              <a:buChar char="•"/>
            </a:pPr>
            <a:r>
              <a:rPr lang="en-US" sz="1800" dirty="0"/>
              <a:t>view the volume of traffic (observed as DNS queries handled by Azure Traffic Manager) originating from these regions.</a:t>
            </a:r>
          </a:p>
          <a:p>
            <a:pPr marL="342900" indent="-342900">
              <a:buFont typeface="Arial" panose="020B0604020202020204" pitchFamily="34" charset="0"/>
              <a:buChar char="•"/>
            </a:pPr>
            <a:r>
              <a:rPr lang="en-US" sz="1800" dirty="0"/>
              <a:t>get insights into what is the representative latency experienced by these users.</a:t>
            </a:r>
          </a:p>
          <a:p>
            <a:pPr marL="342900" indent="-342900">
              <a:buFont typeface="Arial" panose="020B0604020202020204" pitchFamily="34" charset="0"/>
              <a:buChar char="•"/>
            </a:pPr>
            <a:r>
              <a:rPr lang="en-US" sz="1800" dirty="0"/>
              <a:t>deep dive into the specific traffic patterns from each of these user bases to Azure regions where you have endpoints.</a:t>
            </a:r>
          </a:p>
          <a:p>
            <a:endParaRPr lang="en-US" dirty="0"/>
          </a:p>
        </p:txBody>
      </p:sp>
    </p:spTree>
    <p:extLst>
      <p:ext uri="{BB962C8B-B14F-4D97-AF65-F5344CB8AC3E}">
        <p14:creationId xmlns:p14="http://schemas.microsoft.com/office/powerpoint/2010/main" val="30752343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F1C1-10FC-4F49-BC85-CE19537323A5}"/>
              </a:ext>
            </a:extLst>
          </p:cNvPr>
          <p:cNvSpPr>
            <a:spLocks noGrp="1"/>
          </p:cNvSpPr>
          <p:nvPr>
            <p:ph type="title"/>
          </p:nvPr>
        </p:nvSpPr>
        <p:spPr/>
        <p:txBody>
          <a:bodyPr/>
          <a:lstStyle/>
          <a:p>
            <a:r>
              <a:rPr lang="en-US" dirty="0"/>
              <a:t>DR Operation</a:t>
            </a:r>
          </a:p>
        </p:txBody>
      </p:sp>
      <p:pic>
        <p:nvPicPr>
          <p:cNvPr id="5122" name="Picture 2" descr="Automatic failover using Azure Traffic Manager">
            <a:extLst>
              <a:ext uri="{FF2B5EF4-FFF2-40B4-BE49-F238E27FC236}">
                <a16:creationId xmlns:a16="http://schemas.microsoft.com/office/drawing/2014/main" id="{701BFCB0-ED35-1D48-8787-6F6CA844F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790" y="506607"/>
            <a:ext cx="7783831" cy="60664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DF7959-245B-1C43-98DA-0DEA8AB343D9}"/>
              </a:ext>
            </a:extLst>
          </p:cNvPr>
          <p:cNvSpPr txBox="1"/>
          <p:nvPr/>
        </p:nvSpPr>
        <p:spPr>
          <a:xfrm>
            <a:off x="373378" y="1234440"/>
            <a:ext cx="3261361" cy="307776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By default, Traffic Manager sends all traffic to the primary (highest-priority) endpoint.</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If the primary endpoint appears degraded, Traffic Manager routes the traffic to the second endpoint as long as it remains healthy. </a:t>
            </a:r>
          </a:p>
        </p:txBody>
      </p:sp>
    </p:spTree>
    <p:extLst>
      <p:ext uri="{BB962C8B-B14F-4D97-AF65-F5344CB8AC3E}">
        <p14:creationId xmlns:p14="http://schemas.microsoft.com/office/powerpoint/2010/main" val="36271789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ED8A2-A3EE-46D2-9387-60DE8DC4C912}"/>
              </a:ext>
            </a:extLst>
          </p:cNvPr>
          <p:cNvSpPr/>
          <p:nvPr/>
        </p:nvSpPr>
        <p:spPr>
          <a:xfrm>
            <a:off x="6096000" y="0"/>
            <a:ext cx="6095999" cy="6858000"/>
          </a:xfrm>
          <a:prstGeom prst="rect">
            <a:avLst/>
          </a:prstGeom>
          <a:gradFill flip="none" rotWithShape="1">
            <a:gsLst>
              <a:gs pos="0">
                <a:schemeClr val="bg1">
                  <a:lumMod val="75000"/>
                  <a:lumOff val="25000"/>
                </a:schemeClr>
              </a:gs>
              <a:gs pos="58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CEE81A-37FB-414C-94D8-EDB0B3AFBDEE}"/>
              </a:ext>
            </a:extLst>
          </p:cNvPr>
          <p:cNvSpPr/>
          <p:nvPr/>
        </p:nvSpPr>
        <p:spPr bwMode="auto">
          <a:xfrm>
            <a:off x="6676572" y="1479550"/>
            <a:ext cx="5072742" cy="44341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a:t>Azure Front Door</a:t>
            </a:r>
          </a:p>
        </p:txBody>
      </p:sp>
      <p:sp>
        <p:nvSpPr>
          <p:cNvPr id="6" name="Text Placeholder 5"/>
          <p:cNvSpPr>
            <a:spLocks noGrp="1"/>
          </p:cNvSpPr>
          <p:nvPr>
            <p:ph type="body" sz="quarter" idx="4294967295"/>
          </p:nvPr>
        </p:nvSpPr>
        <p:spPr>
          <a:xfrm>
            <a:off x="588263" y="1271911"/>
            <a:ext cx="4887952" cy="5201424"/>
          </a:xfrm>
        </p:spPr>
        <p:txBody>
          <a:bodyPr/>
          <a:lstStyle/>
          <a:p>
            <a:pPr marL="0" indent="0">
              <a:buNone/>
            </a:pPr>
            <a:r>
              <a:rPr lang="en-US" sz="2000" dirty="0"/>
              <a:t>Azure Front Door Service provides a </a:t>
            </a:r>
            <a:r>
              <a:rPr lang="en-US" sz="2000" dirty="0">
                <a:solidFill>
                  <a:srgbClr val="50E6FF"/>
                </a:solidFill>
                <a:cs typeface="Segoe UI Semibold" panose="020B0702040204020203" pitchFamily="34" charset="0"/>
              </a:rPr>
              <a:t>scalable and secure entry point </a:t>
            </a:r>
            <a:br>
              <a:rPr lang="en-US" sz="2000" dirty="0"/>
            </a:br>
            <a:r>
              <a:rPr lang="en-US" sz="2000" dirty="0"/>
              <a:t>for fast delivery of your global web applications</a:t>
            </a:r>
          </a:p>
          <a:p>
            <a:pPr marL="0" indent="0">
              <a:buNone/>
            </a:pPr>
            <a:endParaRPr lang="en-US" sz="2000" dirty="0"/>
          </a:p>
          <a:p>
            <a:pPr marL="285750" indent="-285750" defTabSz="914400">
              <a:spcBef>
                <a:spcPts val="0"/>
              </a:spcBef>
              <a:buSzTx/>
              <a:buFont typeface="Arial" panose="020B0604020202020204" pitchFamily="34" charset="0"/>
              <a:buChar char="•"/>
              <a:defRPr/>
            </a:pPr>
            <a:r>
              <a:rPr lang="en-US" sz="1800" dirty="0">
                <a:solidFill>
                  <a:schemeClr val="tx1"/>
                </a:solidFill>
                <a:cs typeface="+mn-cs"/>
              </a:rPr>
              <a:t>Layer 7 (HTTP/HTTPS layer) using anycast protocol with split TCP</a:t>
            </a: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cs typeface="+mn-cs"/>
            </a:endParaRP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cs typeface="+mn-cs"/>
              </a:rPr>
              <a:t>SSL offload and application acceleration</a:t>
            </a: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cs typeface="+mn-cs"/>
            </a:endParaRP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cs typeface="+mn-cs"/>
              </a:rPr>
              <a:t>Global HTTP load balancing with instant failover</a:t>
            </a: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cs typeface="+mn-cs"/>
            </a:endParaRPr>
          </a:p>
          <a:p>
            <a:pPr marL="285750" indent="-285750" defTabSz="914400">
              <a:spcBef>
                <a:spcPts val="0"/>
              </a:spcBef>
              <a:buSzTx/>
              <a:buFont typeface="Arial" panose="020B0604020202020204" pitchFamily="34" charset="0"/>
              <a:buChar char="•"/>
              <a:defRPr/>
            </a:pPr>
            <a:r>
              <a:rPr lang="en-US" sz="1800" dirty="0">
                <a:solidFill>
                  <a:schemeClr val="tx1"/>
                </a:solidFill>
                <a:cs typeface="+mn-cs"/>
              </a:rPr>
              <a:t>Cookie-based session affinity.</a:t>
            </a: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cs typeface="+mn-cs"/>
            </a:endParaRP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cs typeface="+mn-cs"/>
              </a:rPr>
              <a:t>Application Firewall and DDoS protection</a:t>
            </a: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cs typeface="+mn-cs"/>
            </a:endParaRPr>
          </a:p>
          <a:p>
            <a:pPr marL="285750" marR="0" lvl="0" indent="-285750" defTabSz="914400" fontAlgn="auto">
              <a:lnSpc>
                <a:spcPct val="100000"/>
              </a:lnSpc>
              <a:spcBef>
                <a:spcPts val="0"/>
              </a:spcBef>
              <a:spcAft>
                <a:spcPts val="0"/>
              </a:spcAft>
              <a:buClrTx/>
              <a:buSzTx/>
              <a:buFont typeface="Arial" panose="020B0604020202020204" pitchFamily="34" charset="0"/>
              <a:buChar char="•"/>
              <a:tabLst/>
              <a:defRPr/>
            </a:pPr>
            <a:r>
              <a:rPr lang="en-US" sz="1800" dirty="0">
                <a:solidFill>
                  <a:schemeClr val="tx1"/>
                </a:solidFill>
                <a:cs typeface="+mn-cs"/>
              </a:rPr>
              <a:t>Centralized traffic orchestration view</a:t>
            </a:r>
          </a:p>
        </p:txBody>
      </p:sp>
      <p:pic>
        <p:nvPicPr>
          <p:cNvPr id="4" name="Picture 3" descr="An Azure Front Door diagram">
            <a:extLst>
              <a:ext uri="{FF2B5EF4-FFF2-40B4-BE49-F238E27FC236}">
                <a16:creationId xmlns:a16="http://schemas.microsoft.com/office/drawing/2014/main" id="{53FE4CA9-A8AF-A14C-B583-636DA1C1A0D0}"/>
              </a:ext>
            </a:extLst>
          </p:cNvPr>
          <p:cNvPicPr>
            <a:picLocks noChangeAspect="1"/>
          </p:cNvPicPr>
          <p:nvPr/>
        </p:nvPicPr>
        <p:blipFill>
          <a:blip r:embed="rId3">
            <a:duotone>
              <a:prstClr val="black"/>
              <a:srgbClr val="0078D4">
                <a:tint val="45000"/>
                <a:satMod val="400000"/>
              </a:srgbClr>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729199" y="1689292"/>
            <a:ext cx="5020115" cy="4007565"/>
          </a:xfrm>
          <a:prstGeom prst="rect">
            <a:avLst/>
          </a:prstGeom>
        </p:spPr>
      </p:pic>
    </p:spTree>
    <p:extLst>
      <p:ext uri="{BB962C8B-B14F-4D97-AF65-F5344CB8AC3E}">
        <p14:creationId xmlns:p14="http://schemas.microsoft.com/office/powerpoint/2010/main" val="298399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2FF-8457-0D41-ACC8-59D1C44B8ADF}"/>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9B628104-7491-4B4E-BECF-888BB3FD4E2F}"/>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Latency</a:t>
            </a:r>
          </a:p>
          <a:p>
            <a:pPr lvl="1"/>
            <a:r>
              <a:rPr lang="en-US" sz="1800" dirty="0"/>
              <a:t>The latency-based routing ensures that requests are sent to the lowest latency backends acceptable within a sensitivity range. Basically, your user requests are sent to the "closest" set of backends in respect to network latency.</a:t>
            </a:r>
          </a:p>
          <a:p>
            <a:r>
              <a:rPr lang="en-US" sz="2400" b="1" dirty="0"/>
              <a:t>Priority</a:t>
            </a:r>
          </a:p>
          <a:p>
            <a:pPr lvl="1"/>
            <a:r>
              <a:rPr lang="en-US" sz="1800" dirty="0"/>
              <a:t>You can assign priorities to your backends when you want to configure a primary backend to service all traffic. The secondary backend can be a backup in case the primary backend becomes unavailable.</a:t>
            </a:r>
          </a:p>
          <a:p>
            <a:r>
              <a:rPr lang="en-US" sz="2400" b="1" dirty="0"/>
              <a:t>Weighted</a:t>
            </a:r>
          </a:p>
          <a:p>
            <a:pPr lvl="1"/>
            <a:r>
              <a:rPr lang="en-US" sz="1800" dirty="0"/>
              <a:t>You can assign weights to your backends when you want to distribute traffic across a set of backends. Whether you want to evenly distribute or according to the weight coefficients.</a:t>
            </a:r>
          </a:p>
          <a:p>
            <a:r>
              <a:rPr lang="en-US" sz="2400" b="1" dirty="0"/>
              <a:t>Session Affinity</a:t>
            </a:r>
          </a:p>
          <a:p>
            <a:pPr lvl="1"/>
            <a:r>
              <a:rPr lang="en-US" sz="1800" dirty="0"/>
              <a:t>You can configure session affinity for your frontend hosts or domains to ensure requests from the same end user gets sent to the same backend.</a:t>
            </a:r>
          </a:p>
          <a:p>
            <a:pPr marL="0" indent="0">
              <a:buNone/>
            </a:pPr>
            <a:endParaRPr lang="en-US" dirty="0"/>
          </a:p>
        </p:txBody>
      </p:sp>
    </p:spTree>
    <p:extLst>
      <p:ext uri="{BB962C8B-B14F-4D97-AF65-F5344CB8AC3E}">
        <p14:creationId xmlns:p14="http://schemas.microsoft.com/office/powerpoint/2010/main" val="28711145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Network Technology Background">
            <a:extLst>
              <a:ext uri="{FF2B5EF4-FFF2-40B4-BE49-F238E27FC236}">
                <a16:creationId xmlns:a16="http://schemas.microsoft.com/office/drawing/2014/main" id="{C5969784-B040-8E45-BF32-D344D749C9A9}"/>
              </a:ext>
            </a:extLst>
          </p:cNvPr>
          <p:cNvPicPr>
            <a:picLocks noChangeAspect="1"/>
          </p:cNvPicPr>
          <p:nvPr/>
        </p:nvPicPr>
        <p:blipFill rotWithShape="1">
          <a:blip r:embed="rId3">
            <a:extLst>
              <a:ext uri="{28A0092B-C50C-407E-A947-70E740481C1C}">
                <a14:useLocalDpi xmlns:a14="http://schemas.microsoft.com/office/drawing/2010/main" val="0"/>
              </a:ext>
            </a:extLst>
          </a:blip>
          <a:srcRect l="67637" r="1736"/>
          <a:stretch/>
        </p:blipFill>
        <p:spPr>
          <a:xfrm>
            <a:off x="8583251" y="0"/>
            <a:ext cx="3608749" cy="6858000"/>
          </a:xfrm>
          <a:prstGeom prst="rect">
            <a:avLst/>
          </a:prstGeom>
        </p:spPr>
      </p:pic>
      <p:sp>
        <p:nvSpPr>
          <p:cNvPr id="2" name="Title 1">
            <a:extLst>
              <a:ext uri="{FF2B5EF4-FFF2-40B4-BE49-F238E27FC236}">
                <a16:creationId xmlns:a16="http://schemas.microsoft.com/office/drawing/2014/main" id="{87ACBFE9-3E12-C044-AB64-0C97F8363180}"/>
              </a:ext>
            </a:extLst>
          </p:cNvPr>
          <p:cNvSpPr>
            <a:spLocks noGrp="1"/>
          </p:cNvSpPr>
          <p:nvPr>
            <p:ph type="title"/>
          </p:nvPr>
        </p:nvSpPr>
        <p:spPr/>
        <p:txBody>
          <a:bodyPr/>
          <a:lstStyle/>
          <a:p>
            <a:r>
              <a:rPr lang="en-US" dirty="0"/>
              <a:t>Backends/Pools</a:t>
            </a:r>
          </a:p>
        </p:txBody>
      </p:sp>
      <p:sp>
        <p:nvSpPr>
          <p:cNvPr id="10" name="Content Placeholder 2">
            <a:extLst>
              <a:ext uri="{FF2B5EF4-FFF2-40B4-BE49-F238E27FC236}">
                <a16:creationId xmlns:a16="http://schemas.microsoft.com/office/drawing/2014/main" id="{04852642-CE7A-0340-B1FF-3308745692B8}"/>
              </a:ext>
            </a:extLst>
          </p:cNvPr>
          <p:cNvSpPr txBox="1">
            <a:spLocks/>
          </p:cNvSpPr>
          <p:nvPr/>
        </p:nvSpPr>
        <p:spPr>
          <a:xfrm>
            <a:off x="584200" y="1435100"/>
            <a:ext cx="7337287"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b="1" dirty="0"/>
              <a:t>Backend</a:t>
            </a:r>
          </a:p>
          <a:p>
            <a:pPr lvl="1"/>
            <a:r>
              <a:rPr lang="en-US" dirty="0"/>
              <a:t>A backend refers to a web application deployment in a region</a:t>
            </a:r>
          </a:p>
          <a:p>
            <a:pPr lvl="1"/>
            <a:r>
              <a:rPr lang="en-US" dirty="0"/>
              <a:t>Front Door supports both Azure and non-Azure resources</a:t>
            </a:r>
          </a:p>
          <a:p>
            <a:pPr lvl="1"/>
            <a:r>
              <a:rPr lang="en-US" dirty="0"/>
              <a:t>Can have priority / weight assignments</a:t>
            </a:r>
          </a:p>
          <a:p>
            <a:r>
              <a:rPr lang="en-US" sz="3200" b="1" dirty="0"/>
              <a:t>Backend Pool</a:t>
            </a:r>
          </a:p>
          <a:p>
            <a:pPr lvl="1"/>
            <a:r>
              <a:rPr lang="en-US" dirty="0"/>
              <a:t>A backend pool in Front Door refers to the set of backends that receive similar traffic for their app.</a:t>
            </a:r>
          </a:p>
          <a:p>
            <a:pPr lvl="1"/>
            <a:r>
              <a:rPr lang="en-US" dirty="0"/>
              <a:t>Deployed across different regions or within the same region.</a:t>
            </a:r>
          </a:p>
          <a:p>
            <a:pPr lvl="1"/>
            <a:endParaRPr lang="en-US" b="1" dirty="0"/>
          </a:p>
          <a:p>
            <a:endParaRPr lang="en-US" sz="1800" dirty="0"/>
          </a:p>
          <a:p>
            <a:endParaRPr lang="en-US" sz="1800" dirty="0"/>
          </a:p>
        </p:txBody>
      </p:sp>
    </p:spTree>
    <p:extLst>
      <p:ext uri="{BB962C8B-B14F-4D97-AF65-F5344CB8AC3E}">
        <p14:creationId xmlns:p14="http://schemas.microsoft.com/office/powerpoint/2010/main" val="35489592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C6294-F90A-4472-8583-EDCF97742837}"/>
              </a:ext>
            </a:extLst>
          </p:cNvPr>
          <p:cNvPicPr>
            <a:picLocks noChangeAspect="1"/>
          </p:cNvPicPr>
          <p:nvPr/>
        </p:nvPicPr>
        <p:blipFill>
          <a:blip r:embed="rId3"/>
          <a:srcRect/>
          <a:stretch/>
        </p:blipFill>
        <p:spPr>
          <a:xfrm>
            <a:off x="128138" y="180202"/>
            <a:ext cx="12192000" cy="6356652"/>
          </a:xfrm>
          <a:prstGeom prst="rect">
            <a:avLst/>
          </a:prstGeom>
        </p:spPr>
      </p:pic>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p:txBody>
          <a:bodyPr/>
          <a:lstStyle/>
          <a:p>
            <a:r>
              <a:rPr lang="en-US"/>
              <a:t>Microsoft global network</a:t>
            </a:r>
          </a:p>
        </p:txBody>
      </p:sp>
      <p:grpSp>
        <p:nvGrpSpPr>
          <p:cNvPr id="6" name="Group 5">
            <a:extLst>
              <a:ext uri="{FF2B5EF4-FFF2-40B4-BE49-F238E27FC236}">
                <a16:creationId xmlns:a16="http://schemas.microsoft.com/office/drawing/2014/main" id="{811FB4C5-0653-4B58-814B-DAF872AAF089}"/>
              </a:ext>
            </a:extLst>
          </p:cNvPr>
          <p:cNvGrpSpPr/>
          <p:nvPr/>
        </p:nvGrpSpPr>
        <p:grpSpPr>
          <a:xfrm>
            <a:off x="270694" y="5633703"/>
            <a:ext cx="11436122" cy="794064"/>
            <a:chOff x="370718" y="5633703"/>
            <a:chExt cx="11436122" cy="794064"/>
          </a:xfrm>
        </p:grpSpPr>
        <p:grpSp>
          <p:nvGrpSpPr>
            <p:cNvPr id="30" name="Group 29">
              <a:extLst>
                <a:ext uri="{FF2B5EF4-FFF2-40B4-BE49-F238E27FC236}">
                  <a16:creationId xmlns:a16="http://schemas.microsoft.com/office/drawing/2014/main" id="{BBEFA531-8804-4670-BBB0-70B0808F182B}"/>
                </a:ext>
              </a:extLst>
            </p:cNvPr>
            <p:cNvGrpSpPr/>
            <p:nvPr/>
          </p:nvGrpSpPr>
          <p:grpSpPr>
            <a:xfrm>
              <a:off x="370718" y="5633703"/>
              <a:ext cx="1669826" cy="794064"/>
              <a:chOff x="262152" y="5456956"/>
              <a:chExt cx="1826271" cy="1275033"/>
            </a:xfrm>
          </p:grpSpPr>
          <p:sp>
            <p:nvSpPr>
              <p:cNvPr id="41" name="TextBox 40">
                <a:extLst>
                  <a:ext uri="{FF2B5EF4-FFF2-40B4-BE49-F238E27FC236}">
                    <a16:creationId xmlns:a16="http://schemas.microsoft.com/office/drawing/2014/main" id="{4E0C930E-6D67-4BDF-A92B-FF822735B40A}"/>
                  </a:ext>
                </a:extLst>
              </p:cNvPr>
              <p:cNvSpPr txBox="1"/>
              <p:nvPr/>
            </p:nvSpPr>
            <p:spPr>
              <a:xfrm>
                <a:off x="262152" y="5456956"/>
                <a:ext cx="1229685"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dirty="0">
                    <a:ln>
                      <a:noFill/>
                    </a:ln>
                    <a:solidFill>
                      <a:srgbClr val="50E6FF"/>
                    </a:solidFill>
                    <a:effectLst/>
                    <a:uLnTx/>
                    <a:uFillTx/>
                    <a:latin typeface="Segoe UI"/>
                    <a:ea typeface="+mn-ea"/>
                    <a:cs typeface="+mn-cs"/>
                  </a:rPr>
                  <a:t>60+</a:t>
                </a:r>
              </a:p>
            </p:txBody>
          </p:sp>
          <p:sp>
            <p:nvSpPr>
              <p:cNvPr id="42" name="TextBox 41">
                <a:extLst>
                  <a:ext uri="{FF2B5EF4-FFF2-40B4-BE49-F238E27FC236}">
                    <a16:creationId xmlns:a16="http://schemas.microsoft.com/office/drawing/2014/main" id="{8B9E3213-4322-412E-85DE-32EACBE55E7A}"/>
                  </a:ext>
                </a:extLst>
              </p:cNvPr>
              <p:cNvSpPr txBox="1"/>
              <p:nvPr/>
            </p:nvSpPr>
            <p:spPr>
              <a:xfrm>
                <a:off x="1117930" y="5611521"/>
                <a:ext cx="970493"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31" name="Freeform: Shape 30">
              <a:extLst>
                <a:ext uri="{FF2B5EF4-FFF2-40B4-BE49-F238E27FC236}">
                  <a16:creationId xmlns:a16="http://schemas.microsoft.com/office/drawing/2014/main" id="{9D5D6D9D-7101-420D-B2EB-8D9F800E1243}"/>
                </a:ext>
              </a:extLst>
            </p:cNvPr>
            <p:cNvSpPr/>
            <p:nvPr/>
          </p:nvSpPr>
          <p:spPr bwMode="auto">
            <a:xfrm>
              <a:off x="2108581"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9645E6CE-2C0B-449F-8B26-EB2A273E9099}"/>
                </a:ext>
              </a:extLst>
            </p:cNvPr>
            <p:cNvSpPr txBox="1"/>
            <p:nvPr/>
          </p:nvSpPr>
          <p:spPr>
            <a:xfrm>
              <a:off x="2172256" y="5633703"/>
              <a:ext cx="1698222"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130k+</a:t>
              </a:r>
            </a:p>
          </p:txBody>
        </p:sp>
        <p:sp>
          <p:nvSpPr>
            <p:cNvPr id="33" name="TextBox 32">
              <a:extLst>
                <a:ext uri="{FF2B5EF4-FFF2-40B4-BE49-F238E27FC236}">
                  <a16:creationId xmlns:a16="http://schemas.microsoft.com/office/drawing/2014/main" id="{DE7DA27C-DED6-4E09-A372-038002765B36}"/>
                </a:ext>
              </a:extLst>
            </p:cNvPr>
            <p:cNvSpPr txBox="1"/>
            <p:nvPr/>
          </p:nvSpPr>
          <p:spPr>
            <a:xfrm>
              <a:off x="3521296" y="5716803"/>
              <a:ext cx="1474443"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iles</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of fiber +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34" name="Freeform: Shape 33">
              <a:extLst>
                <a:ext uri="{FF2B5EF4-FFF2-40B4-BE49-F238E27FC236}">
                  <a16:creationId xmlns:a16="http://schemas.microsoft.com/office/drawing/2014/main" id="{6EF923B8-BCA1-41C7-B24F-B37A073C6BD8}"/>
                </a:ext>
              </a:extLst>
            </p:cNvPr>
            <p:cNvSpPr/>
            <p:nvPr/>
          </p:nvSpPr>
          <p:spPr bwMode="auto">
            <a:xfrm>
              <a:off x="5034922"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4A39C34C-7152-46C6-9652-D8D945D9EB07}"/>
                </a:ext>
              </a:extLst>
            </p:cNvPr>
            <p:cNvGrpSpPr/>
            <p:nvPr/>
          </p:nvGrpSpPr>
          <p:grpSpPr>
            <a:xfrm>
              <a:off x="5105909" y="5633703"/>
              <a:ext cx="1832266" cy="794064"/>
              <a:chOff x="9197522" y="5416111"/>
              <a:chExt cx="2003918" cy="1275033"/>
            </a:xfrm>
          </p:grpSpPr>
          <p:sp>
            <p:nvSpPr>
              <p:cNvPr id="39" name="TextBox 38">
                <a:extLst>
                  <a:ext uri="{FF2B5EF4-FFF2-40B4-BE49-F238E27FC236}">
                    <a16:creationId xmlns:a16="http://schemas.microsoft.com/office/drawing/2014/main" id="{77652C2F-D4B9-4BB9-989F-13EF48472674}"/>
                  </a:ext>
                </a:extLst>
              </p:cNvPr>
              <p:cNvSpPr txBox="1"/>
              <p:nvPr/>
            </p:nvSpPr>
            <p:spPr>
              <a:xfrm>
                <a:off x="9197522" y="5416111"/>
                <a:ext cx="1564540" cy="127503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160+</a:t>
                </a:r>
              </a:p>
            </p:txBody>
          </p:sp>
          <p:sp>
            <p:nvSpPr>
              <p:cNvPr id="40" name="TextBox 39">
                <a:extLst>
                  <a:ext uri="{FF2B5EF4-FFF2-40B4-BE49-F238E27FC236}">
                    <a16:creationId xmlns:a16="http://schemas.microsoft.com/office/drawing/2014/main" id="{1232F40E-24D7-472B-B265-4EF905D2A62E}"/>
                  </a:ext>
                </a:extLst>
              </p:cNvPr>
              <p:cNvSpPr txBox="1"/>
              <p:nvPr/>
            </p:nvSpPr>
            <p:spPr>
              <a:xfrm>
                <a:off x="10415314" y="5563889"/>
                <a:ext cx="786126" cy="10081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dge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sites</a:t>
                </a:r>
              </a:p>
            </p:txBody>
          </p:sp>
        </p:grpSp>
        <p:sp>
          <p:nvSpPr>
            <p:cNvPr id="36" name="Freeform: Shape 163">
              <a:extLst>
                <a:ext uri="{FF2B5EF4-FFF2-40B4-BE49-F238E27FC236}">
                  <a16:creationId xmlns:a16="http://schemas.microsoft.com/office/drawing/2014/main" id="{62208B2A-4D0C-4AB7-8F87-C391AAC4D67B}"/>
                </a:ext>
              </a:extLst>
            </p:cNvPr>
            <p:cNvSpPr/>
            <p:nvPr/>
          </p:nvSpPr>
          <p:spPr bwMode="auto">
            <a:xfrm>
              <a:off x="7059338"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5E03DE19-B8C3-4E64-AA25-D94F326B4B42}"/>
                </a:ext>
              </a:extLst>
            </p:cNvPr>
            <p:cNvSpPr txBox="1"/>
            <p:nvPr/>
          </p:nvSpPr>
          <p:spPr>
            <a:xfrm>
              <a:off x="7181557" y="5633703"/>
              <a:ext cx="1430520"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500+</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F861B1C-045E-43CC-B3AE-A6A60A657C21}"/>
                </a:ext>
              </a:extLst>
            </p:cNvPr>
            <p:cNvSpPr txBox="1"/>
            <p:nvPr/>
          </p:nvSpPr>
          <p:spPr>
            <a:xfrm>
              <a:off x="8293713" y="5716803"/>
              <a:ext cx="96888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partners </a:t>
              </a:r>
            </a:p>
          </p:txBody>
        </p:sp>
        <p:sp>
          <p:nvSpPr>
            <p:cNvPr id="20" name="Freeform: Shape 163">
              <a:extLst>
                <a:ext uri="{FF2B5EF4-FFF2-40B4-BE49-F238E27FC236}">
                  <a16:creationId xmlns:a16="http://schemas.microsoft.com/office/drawing/2014/main" id="{8F17F602-30F4-4D81-B99B-5300E06FCB73}"/>
                </a:ext>
              </a:extLst>
            </p:cNvPr>
            <p:cNvSpPr/>
            <p:nvPr/>
          </p:nvSpPr>
          <p:spPr bwMode="auto">
            <a:xfrm>
              <a:off x="9378621" y="5756415"/>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D2ECE5B5-E6EA-4AA2-B62C-7B7E82ECE6FA}"/>
                </a:ext>
              </a:extLst>
            </p:cNvPr>
            <p:cNvGrpSpPr/>
            <p:nvPr/>
          </p:nvGrpSpPr>
          <p:grpSpPr>
            <a:xfrm>
              <a:off x="9494885" y="5633703"/>
              <a:ext cx="2311955" cy="794064"/>
              <a:chOff x="9683155" y="5633703"/>
              <a:chExt cx="2311955" cy="794064"/>
            </a:xfrm>
          </p:grpSpPr>
          <p:sp>
            <p:nvSpPr>
              <p:cNvPr id="21" name="TextBox 20">
                <a:extLst>
                  <a:ext uri="{FF2B5EF4-FFF2-40B4-BE49-F238E27FC236}">
                    <a16:creationId xmlns:a16="http://schemas.microsoft.com/office/drawing/2014/main" id="{144638AD-1C18-4EAD-9A36-56A751B5B6E9}"/>
                  </a:ext>
                </a:extLst>
              </p:cNvPr>
              <p:cNvSpPr txBox="1"/>
              <p:nvPr/>
            </p:nvSpPr>
            <p:spPr>
              <a:xfrm>
                <a:off x="9683155" y="5633703"/>
                <a:ext cx="1411284" cy="7940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20k+</a:t>
                </a:r>
                <a:endParaRPr kumimoji="0" lang="en-US" sz="48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3DC34EE-CFBF-46B9-A9D2-371E1858EBF5}"/>
                  </a:ext>
                </a:extLst>
              </p:cNvPr>
              <p:cNvSpPr txBox="1"/>
              <p:nvPr/>
            </p:nvSpPr>
            <p:spPr>
              <a:xfrm>
                <a:off x="10774406" y="5716803"/>
                <a:ext cx="122070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peering</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connections</a:t>
                </a:r>
              </a:p>
            </p:txBody>
          </p:sp>
        </p:grpSp>
      </p:grpSp>
      <p:grpSp>
        <p:nvGrpSpPr>
          <p:cNvPr id="16" name="Group 15">
            <a:extLst>
              <a:ext uri="{FF2B5EF4-FFF2-40B4-BE49-F238E27FC236}">
                <a16:creationId xmlns:a16="http://schemas.microsoft.com/office/drawing/2014/main" id="{7F2348DC-52AA-4D42-AF46-5E8E3ACFFD0D}"/>
              </a:ext>
            </a:extLst>
          </p:cNvPr>
          <p:cNvGrpSpPr/>
          <p:nvPr/>
        </p:nvGrpSpPr>
        <p:grpSpPr>
          <a:xfrm>
            <a:off x="1755411" y="3952329"/>
            <a:ext cx="717805" cy="943420"/>
            <a:chOff x="1695450" y="3862388"/>
            <a:chExt cx="717805" cy="943420"/>
          </a:xfrm>
        </p:grpSpPr>
        <p:pic>
          <p:nvPicPr>
            <p:cNvPr id="26" name="Picture 25">
              <a:extLst>
                <a:ext uri="{FF2B5EF4-FFF2-40B4-BE49-F238E27FC236}">
                  <a16:creationId xmlns:a16="http://schemas.microsoft.com/office/drawing/2014/main" id="{96D4081A-6AE9-46CF-BF04-3CDA6B3DE573}"/>
                </a:ext>
              </a:extLst>
            </p:cNvPr>
            <p:cNvPicPr>
              <a:picLocks noChangeAspect="1"/>
            </p:cNvPicPr>
            <p:nvPr/>
          </p:nvPicPr>
          <p:blipFill rotWithShape="1">
            <a:blip r:embed="rId4"/>
            <a:srcRect l="4397" r="73138"/>
            <a:stretch/>
          </p:blipFill>
          <p:spPr>
            <a:xfrm>
              <a:off x="1695450" y="3862388"/>
              <a:ext cx="220421" cy="943420"/>
            </a:xfrm>
            <a:prstGeom prst="rect">
              <a:avLst/>
            </a:prstGeom>
          </p:spPr>
        </p:pic>
        <p:sp>
          <p:nvSpPr>
            <p:cNvPr id="43" name="TextBox 42">
              <a:extLst>
                <a:ext uri="{FF2B5EF4-FFF2-40B4-BE49-F238E27FC236}">
                  <a16:creationId xmlns:a16="http://schemas.microsoft.com/office/drawing/2014/main" id="{E1552211-3E00-4481-B811-08300F5EB7F4}"/>
                </a:ext>
              </a:extLst>
            </p:cNvPr>
            <p:cNvSpPr txBox="1"/>
            <p:nvPr/>
          </p:nvSpPr>
          <p:spPr>
            <a:xfrm>
              <a:off x="1962811" y="3960694"/>
              <a:ext cx="368691" cy="124650"/>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t>
              </a:r>
            </a:p>
          </p:txBody>
        </p:sp>
        <p:sp>
          <p:nvSpPr>
            <p:cNvPr id="44" name="TextBox 43">
              <a:extLst>
                <a:ext uri="{FF2B5EF4-FFF2-40B4-BE49-F238E27FC236}">
                  <a16:creationId xmlns:a16="http://schemas.microsoft.com/office/drawing/2014/main" id="{385E6902-AE33-47C5-8973-6054316E8AD5}"/>
                </a:ext>
              </a:extLst>
            </p:cNvPr>
            <p:cNvSpPr txBox="1"/>
            <p:nvPr/>
          </p:nvSpPr>
          <p:spPr>
            <a:xfrm>
              <a:off x="1962811" y="4260732"/>
              <a:ext cx="258084" cy="124650"/>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Edge</a:t>
              </a:r>
            </a:p>
          </p:txBody>
        </p:sp>
        <p:sp>
          <p:nvSpPr>
            <p:cNvPr id="45" name="TextBox 44">
              <a:extLst>
                <a:ext uri="{FF2B5EF4-FFF2-40B4-BE49-F238E27FC236}">
                  <a16:creationId xmlns:a16="http://schemas.microsoft.com/office/drawing/2014/main" id="{DF78FC2B-33DD-48FB-BDBE-74BD39DD54FB}"/>
                </a:ext>
              </a:extLst>
            </p:cNvPr>
            <p:cNvSpPr txBox="1"/>
            <p:nvPr/>
          </p:nvSpPr>
          <p:spPr>
            <a:xfrm>
              <a:off x="1962811" y="4560770"/>
              <a:ext cx="450444" cy="124650"/>
            </a:xfrm>
            <a:prstGeom prst="rect">
              <a:avLst/>
            </a:prstGeom>
            <a:noFill/>
          </p:spPr>
          <p:txBody>
            <a:bodyPr wrap="none" lIns="0" tIns="0" rIns="0" bIns="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a:t>
              </a:r>
            </a:p>
          </p:txBody>
        </p:sp>
      </p:grpSp>
    </p:spTree>
    <p:extLst>
      <p:ext uri="{BB962C8B-B14F-4D97-AF65-F5344CB8AC3E}">
        <p14:creationId xmlns:p14="http://schemas.microsoft.com/office/powerpoint/2010/main" val="4053161921"/>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100"/>
                                  </p:stCondLst>
                                  <p:childTnLst>
                                    <p:animMotion origin="layout" path="M 6.25E-7 -2.96296E-6 L 6.25E-7 0.03542 " pathEditMode="relative" rAng="0" ptsTypes="AA">
                                      <p:cBhvr>
                                        <p:cTn id="1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77F0-5106-D94C-8BC9-B016A5A6C743}"/>
              </a:ext>
            </a:extLst>
          </p:cNvPr>
          <p:cNvSpPr>
            <a:spLocks noGrp="1"/>
          </p:cNvSpPr>
          <p:nvPr>
            <p:ph type="title"/>
          </p:nvPr>
        </p:nvSpPr>
        <p:spPr/>
        <p:txBody>
          <a:bodyPr/>
          <a:lstStyle/>
          <a:p>
            <a:r>
              <a:rPr lang="en-US" dirty="0"/>
              <a:t>Health Probes</a:t>
            </a:r>
          </a:p>
        </p:txBody>
      </p:sp>
      <p:sp>
        <p:nvSpPr>
          <p:cNvPr id="6" name="Content Placeholder 2">
            <a:extLst>
              <a:ext uri="{FF2B5EF4-FFF2-40B4-BE49-F238E27FC236}">
                <a16:creationId xmlns:a16="http://schemas.microsoft.com/office/drawing/2014/main" id="{153682DE-B1D0-A44C-B16E-6DD91A96CB3C}"/>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b="1" dirty="0"/>
              <a:t>HTTP/HTTPS Based</a:t>
            </a:r>
          </a:p>
          <a:p>
            <a:pPr lvl="1"/>
            <a:r>
              <a:rPr lang="en-US" sz="2800" dirty="0"/>
              <a:t>Same port as client requests</a:t>
            </a:r>
          </a:p>
          <a:p>
            <a:r>
              <a:rPr lang="en-US" sz="4000" b="1" dirty="0"/>
              <a:t>HTTP GET, HEAD Request</a:t>
            </a:r>
          </a:p>
          <a:p>
            <a:pPr lvl="1"/>
            <a:r>
              <a:rPr lang="en-US" sz="2800" dirty="0"/>
              <a:t>Looking for 200 Response</a:t>
            </a:r>
          </a:p>
          <a:p>
            <a:pPr lvl="1"/>
            <a:r>
              <a:rPr lang="en-US" sz="2800" dirty="0"/>
              <a:t>Factors in latency </a:t>
            </a:r>
          </a:p>
          <a:p>
            <a:r>
              <a:rPr lang="en-US" sz="4000" b="1" dirty="0"/>
              <a:t>Fails to Round-Robin</a:t>
            </a:r>
          </a:p>
          <a:p>
            <a:pPr marL="228600" lvl="1" indent="0">
              <a:buNone/>
            </a:pPr>
            <a:endParaRPr lang="en-US" sz="1600" b="1" dirty="0"/>
          </a:p>
          <a:p>
            <a:pPr marL="0" indent="0">
              <a:buNone/>
            </a:pPr>
            <a:endParaRPr lang="en-US" dirty="0"/>
          </a:p>
        </p:txBody>
      </p:sp>
    </p:spTree>
    <p:extLst>
      <p:ext uri="{BB962C8B-B14F-4D97-AF65-F5344CB8AC3E}">
        <p14:creationId xmlns:p14="http://schemas.microsoft.com/office/powerpoint/2010/main" val="22973449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4A09-87A6-1B4C-88A2-1E662A86AB8E}"/>
              </a:ext>
            </a:extLst>
          </p:cNvPr>
          <p:cNvSpPr>
            <a:spLocks noGrp="1"/>
          </p:cNvSpPr>
          <p:nvPr>
            <p:ph type="title"/>
          </p:nvPr>
        </p:nvSpPr>
        <p:spPr/>
        <p:txBody>
          <a:bodyPr/>
          <a:lstStyle/>
          <a:p>
            <a:r>
              <a:rPr lang="en-US" dirty="0"/>
              <a:t>Caching</a:t>
            </a:r>
          </a:p>
        </p:txBody>
      </p:sp>
      <p:sp>
        <p:nvSpPr>
          <p:cNvPr id="4" name="TextBox 3">
            <a:extLst>
              <a:ext uri="{FF2B5EF4-FFF2-40B4-BE49-F238E27FC236}">
                <a16:creationId xmlns:a16="http://schemas.microsoft.com/office/drawing/2014/main" id="{20D13457-533C-8D47-840F-FC90D98E634E}"/>
              </a:ext>
            </a:extLst>
          </p:cNvPr>
          <p:cNvSpPr txBox="1"/>
          <p:nvPr/>
        </p:nvSpPr>
        <p:spPr>
          <a:xfrm>
            <a:off x="3048828" y="3244334"/>
            <a:ext cx="6097656" cy="369332"/>
          </a:xfrm>
          <a:prstGeom prst="rect">
            <a:avLst/>
          </a:prstGeom>
          <a:noFill/>
        </p:spPr>
        <p:txBody>
          <a:bodyPr wrap="square">
            <a:spAutoFit/>
          </a:bodyPr>
          <a:lstStyle/>
          <a:p>
            <a:endParaRPr lang="en-US" dirty="0"/>
          </a:p>
        </p:txBody>
      </p:sp>
      <p:sp>
        <p:nvSpPr>
          <p:cNvPr id="6" name="Content Placeholder 2">
            <a:extLst>
              <a:ext uri="{FF2B5EF4-FFF2-40B4-BE49-F238E27FC236}">
                <a16:creationId xmlns:a16="http://schemas.microsoft.com/office/drawing/2014/main" id="{0F4A7D0A-C63B-0640-9F4C-1259AF2DA0D9}"/>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b="1" dirty="0"/>
              <a:t>Large File Delivery</a:t>
            </a:r>
          </a:p>
          <a:p>
            <a:r>
              <a:rPr lang="en-US" sz="4000" b="1" dirty="0"/>
              <a:t>Dynamic File Compression</a:t>
            </a:r>
          </a:p>
          <a:p>
            <a:pPr lvl="1"/>
            <a:r>
              <a:rPr lang="en-US" sz="2800" dirty="0"/>
              <a:t>1KB – 8MB</a:t>
            </a:r>
          </a:p>
          <a:p>
            <a:pPr lvl="1"/>
            <a:r>
              <a:rPr lang="en-US" sz="2800" dirty="0" err="1"/>
              <a:t>Brotli</a:t>
            </a:r>
            <a:r>
              <a:rPr lang="en-US" sz="2800" dirty="0"/>
              <a:t>, </a:t>
            </a:r>
            <a:r>
              <a:rPr lang="en-US" sz="2800" dirty="0" err="1"/>
              <a:t>Gzip</a:t>
            </a:r>
            <a:endParaRPr lang="en-US" sz="2800" dirty="0"/>
          </a:p>
          <a:p>
            <a:r>
              <a:rPr lang="en-US" sz="4000" b="1" dirty="0"/>
              <a:t>Configurable Caching</a:t>
            </a:r>
          </a:p>
          <a:p>
            <a:pPr lvl="1"/>
            <a:r>
              <a:rPr lang="en-US" sz="2800" dirty="0"/>
              <a:t>URL Based Caching</a:t>
            </a:r>
          </a:p>
          <a:p>
            <a:pPr lvl="1"/>
            <a:r>
              <a:rPr lang="en-US" sz="2800" dirty="0"/>
              <a:t>Multi-Layer</a:t>
            </a:r>
          </a:p>
          <a:p>
            <a:endParaRPr lang="en-US" sz="2400" b="1" dirty="0"/>
          </a:p>
          <a:p>
            <a:endParaRPr lang="en-US" dirty="0"/>
          </a:p>
        </p:txBody>
      </p:sp>
    </p:spTree>
    <p:extLst>
      <p:ext uri="{BB962C8B-B14F-4D97-AF65-F5344CB8AC3E}">
        <p14:creationId xmlns:p14="http://schemas.microsoft.com/office/powerpoint/2010/main" val="15442748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AFD-B94C-CB47-9B05-00064004CDEF}"/>
              </a:ext>
            </a:extLst>
          </p:cNvPr>
          <p:cNvSpPr>
            <a:spLocks noGrp="1"/>
          </p:cNvSpPr>
          <p:nvPr>
            <p:ph type="title"/>
          </p:nvPr>
        </p:nvSpPr>
        <p:spPr/>
        <p:txBody>
          <a:bodyPr/>
          <a:lstStyle/>
          <a:p>
            <a:r>
              <a:rPr lang="en-US" dirty="0"/>
              <a:t>Web App Features</a:t>
            </a:r>
          </a:p>
        </p:txBody>
      </p:sp>
      <p:sp>
        <p:nvSpPr>
          <p:cNvPr id="4" name="Content Placeholder 2">
            <a:extLst>
              <a:ext uri="{FF2B5EF4-FFF2-40B4-BE49-F238E27FC236}">
                <a16:creationId xmlns:a16="http://schemas.microsoft.com/office/drawing/2014/main" id="{DF88E89C-BFF6-1C42-98C2-19FFA0823146}"/>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b="1" dirty="0"/>
          </a:p>
          <a:p>
            <a:pPr marL="228600" lvl="1" indent="0">
              <a:buNone/>
            </a:pPr>
            <a:endParaRPr lang="en-US" sz="1600" b="1" dirty="0"/>
          </a:p>
          <a:p>
            <a:pPr marL="0" indent="0">
              <a:buNone/>
            </a:pPr>
            <a:endParaRPr lang="en-US" dirty="0"/>
          </a:p>
        </p:txBody>
      </p:sp>
      <p:sp>
        <p:nvSpPr>
          <p:cNvPr id="6" name="Content Placeholder 2">
            <a:extLst>
              <a:ext uri="{FF2B5EF4-FFF2-40B4-BE49-F238E27FC236}">
                <a16:creationId xmlns:a16="http://schemas.microsoft.com/office/drawing/2014/main" id="{D376095F-2481-8944-BD96-BA77F131FE32}"/>
              </a:ext>
            </a:extLst>
          </p:cNvPr>
          <p:cNvSpPr txBox="1">
            <a:spLocks/>
          </p:cNvSpPr>
          <p:nvPr/>
        </p:nvSpPr>
        <p:spPr>
          <a:xfrm>
            <a:off x="736600" y="15875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b="1" dirty="0"/>
              <a:t>Rules Engine </a:t>
            </a:r>
          </a:p>
          <a:p>
            <a:pPr lvl="1"/>
            <a:r>
              <a:rPr lang="en-US" dirty="0"/>
              <a:t>Matching</a:t>
            </a:r>
          </a:p>
          <a:p>
            <a:pPr lvl="2"/>
            <a:r>
              <a:rPr lang="en-US" dirty="0"/>
              <a:t>Filter requests based on a specific IP address, country, or region, header information, mobile / desktop devices</a:t>
            </a:r>
          </a:p>
          <a:p>
            <a:pPr lvl="1"/>
            <a:r>
              <a:rPr lang="en-US" dirty="0"/>
              <a:t>Actions</a:t>
            </a:r>
          </a:p>
          <a:p>
            <a:pPr lvl="2"/>
            <a:r>
              <a:rPr lang="en-US" dirty="0"/>
              <a:t>Modify Request, Modify Response, Forward, URL Rewrite</a:t>
            </a:r>
          </a:p>
          <a:p>
            <a:r>
              <a:rPr lang="en-US" b="1" dirty="0"/>
              <a:t>Geo Filtering</a:t>
            </a:r>
          </a:p>
          <a:p>
            <a:pPr lvl="1"/>
            <a:r>
              <a:rPr lang="en-US" dirty="0"/>
              <a:t>restrict the access to your web application by countries/regions</a:t>
            </a:r>
          </a:p>
          <a:p>
            <a:pPr algn="l"/>
            <a:r>
              <a:rPr lang="en-US" b="1" i="0" dirty="0">
                <a:solidFill>
                  <a:srgbClr val="E3E3E3"/>
                </a:solidFill>
                <a:effectLst/>
                <a:latin typeface="Segoe UI" panose="020B0502040204020203" pitchFamily="34" charset="0"/>
              </a:rPr>
              <a:t>DDoS Protection</a:t>
            </a:r>
          </a:p>
          <a:p>
            <a:pPr lvl="1"/>
            <a:r>
              <a:rPr lang="en-US" b="0" i="0" dirty="0">
                <a:solidFill>
                  <a:srgbClr val="E3E3E3"/>
                </a:solidFill>
                <a:effectLst/>
                <a:latin typeface="Segoe UI" panose="020B0502040204020203" pitchFamily="34" charset="0"/>
              </a:rPr>
              <a:t>provides defense against common network layer attacks through always-on traffic monitoring and real-time mitigation. </a:t>
            </a:r>
          </a:p>
          <a:p>
            <a:pPr lvl="2"/>
            <a:r>
              <a:rPr lang="en-US" b="1" i="0" dirty="0">
                <a:solidFill>
                  <a:srgbClr val="E3E3E3"/>
                </a:solidFill>
                <a:effectLst/>
                <a:latin typeface="Segoe UI" panose="020B0502040204020203" pitchFamily="34" charset="0"/>
              </a:rPr>
              <a:t>Protocol blocking</a:t>
            </a:r>
          </a:p>
          <a:p>
            <a:pPr lvl="2"/>
            <a:r>
              <a:rPr lang="en-US" b="1" i="0" dirty="0">
                <a:solidFill>
                  <a:srgbClr val="E3E3E3"/>
                </a:solidFill>
                <a:effectLst/>
                <a:latin typeface="Segoe UI" panose="020B0502040204020203" pitchFamily="34" charset="0"/>
              </a:rPr>
              <a:t>Capacity absorption – edge location is able to isolate malicious traffic</a:t>
            </a:r>
          </a:p>
          <a:p>
            <a:pPr marL="0" indent="0" algn="l">
              <a:buNone/>
            </a:pPr>
            <a:endParaRPr lang="en-US" b="0" i="0" dirty="0">
              <a:solidFill>
                <a:srgbClr val="E3E3E3"/>
              </a:solidFill>
              <a:effectLst/>
              <a:latin typeface="Segoe UI" panose="020B0502040204020203" pitchFamily="34" charset="0"/>
            </a:endParaRPr>
          </a:p>
          <a:p>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spTree>
    <p:extLst>
      <p:ext uri="{BB962C8B-B14F-4D97-AF65-F5344CB8AC3E}">
        <p14:creationId xmlns:p14="http://schemas.microsoft.com/office/powerpoint/2010/main" val="27943569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9192-73B5-394A-8F80-DF9CF5D387B6}"/>
              </a:ext>
            </a:extLst>
          </p:cNvPr>
          <p:cNvSpPr>
            <a:spLocks noGrp="1"/>
          </p:cNvSpPr>
          <p:nvPr>
            <p:ph type="title"/>
          </p:nvPr>
        </p:nvSpPr>
        <p:spPr/>
        <p:txBody>
          <a:bodyPr/>
          <a:lstStyle/>
          <a:p>
            <a:r>
              <a:rPr lang="en-US"/>
              <a:t>Traffic Manager or Front Door?</a:t>
            </a:r>
          </a:p>
        </p:txBody>
      </p:sp>
      <p:graphicFrame>
        <p:nvGraphicFramePr>
          <p:cNvPr id="5" name="Table 4">
            <a:extLst>
              <a:ext uri="{FF2B5EF4-FFF2-40B4-BE49-F238E27FC236}">
                <a16:creationId xmlns:a16="http://schemas.microsoft.com/office/drawing/2014/main" id="{CB018245-136D-D84D-ADC7-A4070327AEEA}"/>
              </a:ext>
            </a:extLst>
          </p:cNvPr>
          <p:cNvGraphicFramePr>
            <a:graphicFrameLocks noGrp="1"/>
          </p:cNvGraphicFramePr>
          <p:nvPr/>
        </p:nvGraphicFramePr>
        <p:xfrm>
          <a:off x="593889" y="1249603"/>
          <a:ext cx="10607512" cy="5369407"/>
        </p:xfrm>
        <a:graphic>
          <a:graphicData uri="http://schemas.openxmlformats.org/drawingml/2006/table">
            <a:tbl>
              <a:tblPr firstRow="1" bandRow="1">
                <a:tableStyleId>{5940675A-B579-460E-94D1-54222C63F5DA}</a:tableStyleId>
              </a:tblPr>
              <a:tblGrid>
                <a:gridCol w="5300943">
                  <a:extLst>
                    <a:ext uri="{9D8B030D-6E8A-4147-A177-3AD203B41FA5}">
                      <a16:colId xmlns:a16="http://schemas.microsoft.com/office/drawing/2014/main" val="3162448196"/>
                    </a:ext>
                  </a:extLst>
                </a:gridCol>
                <a:gridCol w="5306569">
                  <a:extLst>
                    <a:ext uri="{9D8B030D-6E8A-4147-A177-3AD203B41FA5}">
                      <a16:colId xmlns:a16="http://schemas.microsoft.com/office/drawing/2014/main" val="1378013920"/>
                    </a:ext>
                  </a:extLst>
                </a:gridCol>
              </a:tblGrid>
              <a:tr h="382726">
                <a:tc>
                  <a:txBody>
                    <a:bodyPr/>
                    <a:lstStyle/>
                    <a:p>
                      <a:r>
                        <a:rPr lang="en-US" sz="1800" kern="1200" spc="0" baseline="0">
                          <a:solidFill>
                            <a:srgbClr val="50E6FF"/>
                          </a:solidFill>
                          <a:latin typeface="Segoe UI Semilight" panose="020B0402040204020203" pitchFamily="34" charset="0"/>
                          <a:ea typeface="+mn-ea"/>
                          <a:cs typeface="Segoe UI Semilight" panose="020B0402040204020203" pitchFamily="34" charset="0"/>
                        </a:rPr>
                        <a:t>Traffic Manager</a:t>
                      </a:r>
                    </a:p>
                  </a:txBody>
                  <a:tcPr marL="87457" marR="87457" marT="43729" marB="43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800" kern="1200" spc="0" baseline="0">
                          <a:solidFill>
                            <a:srgbClr val="50E6FF"/>
                          </a:solidFill>
                          <a:latin typeface="Segoe UI Semilight" panose="020B0402040204020203" pitchFamily="34" charset="0"/>
                          <a:ea typeface="+mn-ea"/>
                          <a:cs typeface="Segoe UI Semilight" panose="020B0402040204020203" pitchFamily="34" charset="0"/>
                        </a:rPr>
                        <a:t>Front Door</a:t>
                      </a:r>
                    </a:p>
                  </a:txBody>
                  <a:tcPr marL="87457" marR="87457" marT="43729" marB="4372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5173661"/>
                  </a:ext>
                </a:extLst>
              </a:tr>
              <a:tr h="1662227">
                <a:tc>
                  <a:txBody>
                    <a:bodyPr/>
                    <a:lstStyle/>
                    <a:p>
                      <a:r>
                        <a:rPr lang="en-US" sz="1600" b="1" i="0" kern="1200">
                          <a:solidFill>
                            <a:srgbClr val="50E6FF"/>
                          </a:solidFill>
                          <a:effectLst/>
                          <a:latin typeface="Segoe UI Semibold" panose="020B0702040204020203" pitchFamily="34" charset="0"/>
                          <a:cs typeface="Segoe UI Semibold" panose="020B0702040204020203" pitchFamily="34" charset="0"/>
                        </a:rPr>
                        <a:t>Any protocol</a:t>
                      </a:r>
                      <a:endParaRPr lang="en-US" sz="1600" b="0" i="0" kern="1200">
                        <a:solidFill>
                          <a:srgbClr val="50E6FF"/>
                        </a:solidFill>
                        <a:effectLst/>
                        <a:latin typeface="Segoe UI Semibold" panose="020B0702040204020203" pitchFamily="34" charset="0"/>
                        <a:cs typeface="Segoe UI Semibold" panose="020B0702040204020203" pitchFamily="34" charset="0"/>
                      </a:endParaRP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Because Traffic Manager works at the DNS layer, you can route any type of network traffic; HTTP, TCP, UDP, etc.</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600" b="1" i="0" kern="1200">
                          <a:solidFill>
                            <a:srgbClr val="50E6FF"/>
                          </a:solidFill>
                          <a:effectLst/>
                          <a:latin typeface="Segoe UI Semibold" panose="020B0702040204020203" pitchFamily="34" charset="0"/>
                          <a:ea typeface="+mn-ea"/>
                          <a:cs typeface="Segoe UI Semibold" panose="020B0702040204020203" pitchFamily="34" charset="0"/>
                        </a:rPr>
                        <a:t>HTTP acceleration</a:t>
                      </a: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With Front Door traffic is proxied at the Edge of Microsoft’s network. Because of this, HTTP(S) requests see latency and throughput improvements reducing latency for SSL negotiation and using hot connections from AFD to your application.</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2853213"/>
                  </a:ext>
                </a:extLst>
              </a:tr>
              <a:tr h="1662227">
                <a:tc>
                  <a:txBody>
                    <a:bodyPr/>
                    <a:lstStyle/>
                    <a:p>
                      <a:pPr marL="0" algn="l" defTabSz="932742" rtl="0" eaLnBrk="1" latinLnBrk="0" hangingPunct="1"/>
                      <a:r>
                        <a:rPr lang="en-US" sz="1600" b="1" i="0" kern="1200">
                          <a:solidFill>
                            <a:srgbClr val="50E6FF"/>
                          </a:solidFill>
                          <a:effectLst/>
                          <a:latin typeface="Segoe UI Semibold" panose="020B0702040204020203" pitchFamily="34" charset="0"/>
                          <a:ea typeface="+mn-ea"/>
                          <a:cs typeface="Segoe UI Semibold" panose="020B0702040204020203" pitchFamily="34" charset="0"/>
                        </a:rPr>
                        <a:t>On-premise routing</a:t>
                      </a: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With routing at a DNS layer, traffic always goes from point to point. Routing from your branch office to your on-premises datacenter can take a direct path; even on your own network using Traffic Manager.</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600" b="1" i="0" kern="1200">
                          <a:solidFill>
                            <a:srgbClr val="50E6FF"/>
                          </a:solidFill>
                          <a:effectLst/>
                          <a:latin typeface="Segoe UI Semibold" panose="020B0702040204020203" pitchFamily="34" charset="0"/>
                          <a:ea typeface="+mn-ea"/>
                          <a:cs typeface="Segoe UI Semibold" panose="020B0702040204020203" pitchFamily="34" charset="0"/>
                        </a:rPr>
                        <a:t>Independent scalability</a:t>
                      </a: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Because Front Door works with the HTTP request, requests to different URL paths can be routed to different backend/regional service pools (microservices) based on rules and the health of each application microservice.</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4417156"/>
                  </a:ext>
                </a:extLst>
              </a:tr>
              <a:tr h="1662227">
                <a:tc>
                  <a:txBody>
                    <a:bodyPr/>
                    <a:lstStyle/>
                    <a:p>
                      <a:pPr marL="0" algn="l" defTabSz="932742" rtl="0" eaLnBrk="1" latinLnBrk="0" hangingPunct="1"/>
                      <a:r>
                        <a:rPr lang="en-US" sz="1600" b="1" i="0" kern="1200">
                          <a:solidFill>
                            <a:srgbClr val="50E6FF"/>
                          </a:solidFill>
                          <a:effectLst/>
                          <a:latin typeface="Segoe UI Semibold" panose="020B0702040204020203" pitchFamily="34" charset="0"/>
                          <a:ea typeface="+mn-ea"/>
                          <a:cs typeface="Segoe UI Semibold" panose="020B0702040204020203" pitchFamily="34" charset="0"/>
                        </a:rPr>
                        <a:t>Billing format</a:t>
                      </a: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DNS-based billing scales with your users and for services with more users, plateaus to reduce cost at higher usage.</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600" b="1" i="0" kern="1200">
                          <a:solidFill>
                            <a:srgbClr val="50E6FF"/>
                          </a:solidFill>
                          <a:effectLst/>
                          <a:latin typeface="Segoe UI Semibold" panose="020B0702040204020203" pitchFamily="34" charset="0"/>
                          <a:ea typeface="+mn-ea"/>
                          <a:cs typeface="Segoe UI Semibold" panose="020B0702040204020203" pitchFamily="34" charset="0"/>
                        </a:rPr>
                        <a:t>Inline security</a:t>
                      </a:r>
                    </a:p>
                    <a:p>
                      <a:r>
                        <a:rPr lang="en-US" sz="1400" b="0" i="0" kern="1200">
                          <a:gradFill>
                            <a:gsLst>
                              <a:gs pos="40075">
                                <a:schemeClr val="tx1"/>
                              </a:gs>
                              <a:gs pos="30000">
                                <a:schemeClr val="tx1"/>
                              </a:gs>
                            </a:gsLst>
                            <a:lin ang="5400000" scaled="0"/>
                          </a:gradFill>
                          <a:effectLst/>
                          <a:latin typeface="+mn-lt"/>
                          <a:cs typeface="Segoe UI" panose="020B0502040204020203" pitchFamily="34" charset="0"/>
                        </a:rPr>
                        <a:t>Front Door enables rules such as rate limiting and IP ACL-</a:t>
                      </a:r>
                      <a:r>
                        <a:rPr lang="en-US" sz="1400" b="0" i="0" kern="1200" err="1">
                          <a:gradFill>
                            <a:gsLst>
                              <a:gs pos="40075">
                                <a:schemeClr val="tx1"/>
                              </a:gs>
                              <a:gs pos="30000">
                                <a:schemeClr val="tx1"/>
                              </a:gs>
                            </a:gsLst>
                            <a:lin ang="5400000" scaled="0"/>
                          </a:gradFill>
                          <a:effectLst/>
                          <a:latin typeface="+mn-lt"/>
                          <a:cs typeface="Segoe UI" panose="020B0502040204020203" pitchFamily="34" charset="0"/>
                        </a:rPr>
                        <a:t>ing</a:t>
                      </a:r>
                      <a:r>
                        <a:rPr lang="en-US" sz="1400" b="0" i="0" kern="1200">
                          <a:gradFill>
                            <a:gsLst>
                              <a:gs pos="40075">
                                <a:schemeClr val="tx1"/>
                              </a:gs>
                              <a:gs pos="30000">
                                <a:schemeClr val="tx1"/>
                              </a:gs>
                            </a:gsLst>
                            <a:lin ang="5400000" scaled="0"/>
                          </a:gradFill>
                          <a:effectLst/>
                          <a:latin typeface="+mn-lt"/>
                          <a:cs typeface="Segoe UI" panose="020B0502040204020203" pitchFamily="34" charset="0"/>
                        </a:rPr>
                        <a:t> to let you protect your backends before traffic reaches your application.</a:t>
                      </a:r>
                      <a:endParaRPr lang="en-US" sz="1400" b="0" i="0">
                        <a:gradFill>
                          <a:gsLst>
                            <a:gs pos="40075">
                              <a:schemeClr val="tx1"/>
                            </a:gs>
                            <a:gs pos="30000">
                              <a:schemeClr val="tx1"/>
                            </a:gs>
                          </a:gsLst>
                          <a:lin ang="5400000" scaled="0"/>
                        </a:gradFill>
                        <a:latin typeface="+mn-lt"/>
                        <a:cs typeface="Segoe UI" panose="020B0502040204020203" pitchFamily="34" charset="0"/>
                      </a:endParaRPr>
                    </a:p>
                  </a:txBody>
                  <a:tcPr marL="87457" marR="87457" marT="43729" marB="43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3263923"/>
                  </a:ext>
                </a:extLst>
              </a:tr>
            </a:tbl>
          </a:graphicData>
        </a:graphic>
      </p:graphicFrame>
    </p:spTree>
    <p:extLst>
      <p:ext uri="{BB962C8B-B14F-4D97-AF65-F5344CB8AC3E}">
        <p14:creationId xmlns:p14="http://schemas.microsoft.com/office/powerpoint/2010/main" val="17837573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Cross-region load balancer</a:t>
            </a:r>
            <a:br>
              <a:rPr lang="en-US" dirty="0"/>
            </a:br>
            <a:endParaRPr lang="en-US" dirty="0"/>
          </a:p>
        </p:txBody>
      </p:sp>
      <p:sp>
        <p:nvSpPr>
          <p:cNvPr id="6" name="Text Placeholder 5"/>
          <p:cNvSpPr>
            <a:spLocks noGrp="1"/>
          </p:cNvSpPr>
          <p:nvPr>
            <p:ph type="body" sz="quarter" idx="4294967295"/>
          </p:nvPr>
        </p:nvSpPr>
        <p:spPr>
          <a:xfrm>
            <a:off x="368807" y="1281055"/>
            <a:ext cx="3974593" cy="5031607"/>
          </a:xfrm>
        </p:spPr>
        <p:txBody>
          <a:bodyPr/>
          <a:lstStyle/>
          <a:p>
            <a:r>
              <a:rPr lang="en-US" sz="1800" dirty="0">
                <a:solidFill>
                  <a:schemeClr val="tx1"/>
                </a:solidFill>
                <a:cs typeface="+mn-cs"/>
              </a:rPr>
              <a:t>Incoming traffic originating from multiple regions.</a:t>
            </a:r>
          </a:p>
          <a:p>
            <a:r>
              <a:rPr lang="en-US" sz="1800" dirty="0">
                <a:solidFill>
                  <a:schemeClr val="tx1"/>
                </a:solidFill>
                <a:cs typeface="+mn-cs"/>
              </a:rPr>
              <a:t>Instant global failover to the next optimal regional deployment.</a:t>
            </a:r>
          </a:p>
          <a:p>
            <a:r>
              <a:rPr lang="en-US" sz="1800" dirty="0">
                <a:solidFill>
                  <a:schemeClr val="tx1"/>
                </a:solidFill>
                <a:cs typeface="+mn-cs"/>
              </a:rPr>
              <a:t>Load distribution across regions to the closest Azure region with ultra latency.</a:t>
            </a:r>
          </a:p>
          <a:p>
            <a:r>
              <a:rPr lang="en-US" sz="1800" dirty="0">
                <a:solidFill>
                  <a:schemeClr val="tx1"/>
                </a:solidFill>
                <a:cs typeface="+mn-cs"/>
              </a:rPr>
              <a:t>Ability to scale up/down behind a single endpoint.</a:t>
            </a:r>
          </a:p>
          <a:p>
            <a:r>
              <a:rPr lang="en-US" sz="1800" dirty="0">
                <a:solidFill>
                  <a:schemeClr val="tx1"/>
                </a:solidFill>
                <a:cs typeface="+mn-cs"/>
              </a:rPr>
              <a:t>Static IP</a:t>
            </a:r>
          </a:p>
          <a:p>
            <a:r>
              <a:rPr lang="en-US" sz="1800" dirty="0">
                <a:solidFill>
                  <a:schemeClr val="tx1"/>
                </a:solidFill>
                <a:cs typeface="+mn-cs"/>
              </a:rPr>
              <a:t>Client IP preservation w/ Layer-4 Pass Through</a:t>
            </a:r>
          </a:p>
          <a:p>
            <a:r>
              <a:rPr lang="en-US" sz="1800" dirty="0">
                <a:solidFill>
                  <a:schemeClr val="tx1"/>
                </a:solidFill>
                <a:cs typeface="+mn-cs"/>
              </a:rPr>
              <a:t>Build on existing load balancer solution with no learning curve</a:t>
            </a:r>
          </a:p>
          <a:p>
            <a:pPr marL="0" indent="0">
              <a:buNone/>
            </a:pPr>
            <a:endParaRPr lang="en-US" sz="1800" dirty="0">
              <a:solidFill>
                <a:schemeClr val="tx1"/>
              </a:solidFill>
              <a:cs typeface="+mn-cs"/>
            </a:endParaRPr>
          </a:p>
        </p:txBody>
      </p:sp>
      <p:pic>
        <p:nvPicPr>
          <p:cNvPr id="6148" name="Picture 4" descr="Diagram of cross-region load balancer.">
            <a:extLst>
              <a:ext uri="{FF2B5EF4-FFF2-40B4-BE49-F238E27FC236}">
                <a16:creationId xmlns:a16="http://schemas.microsoft.com/office/drawing/2014/main" id="{262A755A-FB67-8449-B274-C552CC601B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264"/>
          <a:stretch/>
        </p:blipFill>
        <p:spPr bwMode="auto">
          <a:xfrm>
            <a:off x="4651214" y="1771869"/>
            <a:ext cx="7441932"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1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11630E-8E17-444B-95D5-10D68AE23E23}"/>
              </a:ext>
            </a:extLst>
          </p:cNvPr>
          <p:cNvSpPr/>
          <p:nvPr/>
        </p:nvSpPr>
        <p:spPr>
          <a:xfrm>
            <a:off x="6096000" y="0"/>
            <a:ext cx="6095999" cy="6858000"/>
          </a:xfrm>
          <a:prstGeom prst="rect">
            <a:avLst/>
          </a:prstGeom>
          <a:gradFill flip="none" rotWithShape="1">
            <a:gsLst>
              <a:gs pos="0">
                <a:schemeClr val="bg1">
                  <a:lumMod val="75000"/>
                  <a:lumOff val="25000"/>
                </a:schemeClr>
              </a:gs>
              <a:gs pos="58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40BF35-B59C-B848-AF14-BA88B0D79C80}"/>
              </a:ext>
            </a:extLst>
          </p:cNvPr>
          <p:cNvSpPr txBox="1"/>
          <p:nvPr/>
        </p:nvSpPr>
        <p:spPr>
          <a:xfrm>
            <a:off x="588263" y="1718543"/>
            <a:ext cx="5253737" cy="4687437"/>
          </a:xfrm>
          <a:prstGeom prst="rect">
            <a:avLst/>
          </a:prstGeom>
          <a:noFill/>
        </p:spPr>
        <p:txBody>
          <a:bodyPr wrap="square" lIns="0" tIns="0" rIns="0" bIns="0" rtlCol="0" anchor="t">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a:ln>
                  <a:noFill/>
                </a:ln>
                <a:effectLst/>
                <a:uLnTx/>
                <a:uFillTx/>
                <a:ea typeface="Segoe UI Historic"/>
                <a:cs typeface="Segoe UI Semilight"/>
              </a:rPr>
              <a:t>A public Load Balancer maps the </a:t>
            </a:r>
            <a:r>
              <a:rPr lang="en-US" sz="2000">
                <a:solidFill>
                  <a:srgbClr val="50E6FF"/>
                </a:solidFill>
                <a:cs typeface="Segoe UI Semibold" panose="020B0702040204020203" pitchFamily="34" charset="0"/>
              </a:rPr>
              <a:t>public IP address</a:t>
            </a: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ea typeface="+mn-ea"/>
                <a:cs typeface="Segoe UI Semibold"/>
              </a:rPr>
              <a:t> </a:t>
            </a:r>
            <a:r>
              <a:rPr kumimoji="0" lang="en-US" sz="2000" b="0" i="0" u="none" strike="noStrike" kern="1200" cap="none" spc="0" normalizeH="0" baseline="0" noProof="0">
                <a:ln>
                  <a:noFill/>
                </a:ln>
                <a:effectLst/>
                <a:uLnTx/>
                <a:uFillTx/>
                <a:ea typeface="Segoe UI Historic"/>
                <a:cs typeface="Segoe UI Semilight"/>
              </a:rPr>
              <a:t>and port number of incoming traffic to the </a:t>
            </a:r>
            <a:r>
              <a:rPr lang="en-US" sz="2000">
                <a:solidFill>
                  <a:srgbClr val="50E6FF"/>
                </a:solidFill>
                <a:cs typeface="Segoe UI Semibold" panose="020B0702040204020203" pitchFamily="34" charset="0"/>
              </a:rPr>
              <a:t>private IP address </a:t>
            </a:r>
            <a:r>
              <a:rPr kumimoji="0" lang="en-US" sz="2000" b="0" i="0" u="none" strike="noStrike" kern="1200" cap="none" spc="0" normalizeH="0" baseline="0" noProof="0">
                <a:ln>
                  <a:noFill/>
                </a:ln>
                <a:effectLst/>
                <a:uLnTx/>
                <a:uFillTx/>
                <a:ea typeface="Segoe UI Historic"/>
                <a:cs typeface="Segoe UI Semilight"/>
              </a:rPr>
              <a:t>and port number of the VM.</a:t>
            </a:r>
            <a:endParaRPr lang="en-US" sz="2000">
              <a:solidFill>
                <a:srgbClr val="50E6FF"/>
              </a:solidFill>
              <a:ea typeface="+mj-ea"/>
              <a:cs typeface="Segoe UI Semibold" panose="020B0502040204020203" pitchFamily="34" charset="0"/>
            </a:endParaRP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a:solidFill>
                  <a:srgbClr val="50E6FF"/>
                </a:solidFill>
                <a:ea typeface="+mj-ea"/>
                <a:cs typeface="Segoe UI Semibold" panose="020B0502040204020203" pitchFamily="34" charset="0"/>
              </a:rPr>
              <a:t>Automatic reconfiguration</a:t>
            </a:r>
            <a:br>
              <a:rPr kumimoji="0" lang="en-US" b="0" i="0" u="none" strike="noStrike" kern="1200" cap="none" spc="0" normalizeH="0" baseline="0" noProof="0">
                <a:ln>
                  <a:noFill/>
                </a:ln>
                <a:solidFill>
                  <a:schemeClr val="tx1"/>
                </a:solidFill>
                <a:effectLst/>
                <a:uLnTx/>
                <a:uFillTx/>
                <a:ea typeface="+mn-ea"/>
                <a:cs typeface="Segoe UI" panose="020B0502040204020203" pitchFamily="34" charset="0"/>
              </a:rPr>
            </a:br>
            <a:r>
              <a:rPr lang="en-US" sz="1600"/>
              <a:t>Instantly reconfigures itself as you scale instance up or down</a:t>
            </a:r>
          </a:p>
          <a:p>
            <a:pPr marL="285750" indent="-285750" defTabSz="932742">
              <a:spcBef>
                <a:spcPts val="1200"/>
              </a:spcBef>
              <a:spcAft>
                <a:spcPts val="600"/>
              </a:spcAft>
              <a:buSzPct val="90000"/>
              <a:buFont typeface="Arial" panose="020B0604020202020204" pitchFamily="34" charset="0"/>
              <a:buChar char="•"/>
              <a:defRPr/>
            </a:pPr>
            <a:r>
              <a:rPr lang="en-US">
                <a:solidFill>
                  <a:srgbClr val="50E6FF"/>
                </a:solidFill>
                <a:ea typeface="+mj-ea"/>
                <a:cs typeface="Segoe UI Semibold" panose="020B0502040204020203" pitchFamily="34" charset="0"/>
              </a:rPr>
              <a:t>Outbound connections (SNAT)</a:t>
            </a:r>
            <a:br>
              <a:rPr kumimoji="0" lang="en-US" b="0" i="0" u="none" strike="noStrike" kern="1200" cap="none" spc="0" normalizeH="0" baseline="0" noProof="0">
                <a:ln>
                  <a:noFill/>
                </a:ln>
                <a:solidFill>
                  <a:schemeClr val="tx1"/>
                </a:solidFill>
                <a:effectLst/>
                <a:uLnTx/>
                <a:uFillTx/>
                <a:ea typeface="+mn-ea"/>
                <a:cs typeface="Segoe UI" panose="020B0502040204020203" pitchFamily="34" charset="0"/>
              </a:rPr>
            </a:br>
            <a:r>
              <a:rPr lang="en-US" sz="1600"/>
              <a:t>All outbound flows from private IP addresses inside your virtual network to public IP addresses on the internet can be translated to a frontend IP address of the Load Balancer</a:t>
            </a:r>
          </a:p>
          <a:p>
            <a:pPr marL="285750" indent="-285750" defTabSz="932742">
              <a:spcBef>
                <a:spcPct val="20000"/>
              </a:spcBef>
              <a:buSzPct val="90000"/>
              <a:buFont typeface="Arial" panose="020B0604020202020204" pitchFamily="34" charset="0"/>
              <a:buChar char="•"/>
              <a:defRPr/>
            </a:pPr>
            <a:r>
              <a:rPr lang="en-US">
                <a:solidFill>
                  <a:srgbClr val="50E6FF"/>
                </a:solidFill>
                <a:ea typeface="+mj-ea"/>
                <a:cs typeface="Segoe UI Semibold" panose="020B0502040204020203" pitchFamily="34" charset="0"/>
              </a:rPr>
              <a:t>Default Distribution Mode </a:t>
            </a:r>
            <a:br>
              <a:rPr kumimoji="0" lang="en-US" b="0" i="0" u="none" strike="noStrike" kern="1200" cap="none" spc="0" normalizeH="0" baseline="0" noProof="0">
                <a:ln>
                  <a:noFill/>
                </a:ln>
                <a:solidFill>
                  <a:schemeClr val="tx1"/>
                </a:solidFill>
                <a:effectLst/>
                <a:uLnTx/>
                <a:uFillTx/>
                <a:ea typeface="+mn-ea"/>
                <a:cs typeface="Segoe UI" panose="020B0502040204020203" pitchFamily="34" charset="0"/>
              </a:rPr>
            </a:br>
            <a:r>
              <a:rPr lang="en-US" sz="1600"/>
              <a:t>Azure Load Balancer distributes traffic evenly amongst multiple VM instance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6" name="Picture 5" descr="A public load balancer diagram">
            <a:extLst>
              <a:ext uri="{FF2B5EF4-FFF2-40B4-BE49-F238E27FC236}">
                <a16:creationId xmlns:a16="http://schemas.microsoft.com/office/drawing/2014/main" id="{1F13C353-0970-6B40-A3E2-4DDD87C8880E}"/>
              </a:ext>
            </a:extLst>
          </p:cNvPr>
          <p:cNvPicPr>
            <a:picLocks noChangeAspect="1"/>
          </p:cNvPicPr>
          <p:nvPr/>
        </p:nvPicPr>
        <p:blipFill>
          <a:blip r:embed="rId3"/>
          <a:stretch>
            <a:fillRect/>
          </a:stretch>
        </p:blipFill>
        <p:spPr>
          <a:xfrm>
            <a:off x="7064539" y="1798560"/>
            <a:ext cx="4158920" cy="4127293"/>
          </a:xfrm>
          <a:prstGeom prst="rect">
            <a:avLst/>
          </a:prstGeom>
        </p:spPr>
      </p:pic>
      <p:sp>
        <p:nvSpPr>
          <p:cNvPr id="2" name="Title 1">
            <a:extLst>
              <a:ext uri="{FF2B5EF4-FFF2-40B4-BE49-F238E27FC236}">
                <a16:creationId xmlns:a16="http://schemas.microsoft.com/office/drawing/2014/main" id="{C65E762C-175F-4959-B60A-43DDEF095C7B}"/>
              </a:ext>
            </a:extLst>
          </p:cNvPr>
          <p:cNvSpPr>
            <a:spLocks noGrp="1"/>
          </p:cNvSpPr>
          <p:nvPr>
            <p:ph type="title"/>
          </p:nvPr>
        </p:nvSpPr>
        <p:spPr/>
        <p:txBody>
          <a:bodyPr/>
          <a:lstStyle/>
          <a:p>
            <a:r>
              <a:rPr lang="en-US"/>
              <a:t>Public Load Balancer</a:t>
            </a:r>
          </a:p>
        </p:txBody>
      </p:sp>
    </p:spTree>
    <p:extLst>
      <p:ext uri="{BB962C8B-B14F-4D97-AF65-F5344CB8AC3E}">
        <p14:creationId xmlns:p14="http://schemas.microsoft.com/office/powerpoint/2010/main" val="35055798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AFD-B94C-CB47-9B05-00064004CDEF}"/>
              </a:ext>
            </a:extLst>
          </p:cNvPr>
          <p:cNvSpPr>
            <a:spLocks noGrp="1"/>
          </p:cNvSpPr>
          <p:nvPr>
            <p:ph type="title"/>
          </p:nvPr>
        </p:nvSpPr>
        <p:spPr/>
        <p:txBody>
          <a:bodyPr/>
          <a:lstStyle/>
          <a:p>
            <a:r>
              <a:rPr lang="en-US" dirty="0"/>
              <a:t>Straightforward Configuration</a:t>
            </a:r>
          </a:p>
        </p:txBody>
      </p:sp>
      <p:sp>
        <p:nvSpPr>
          <p:cNvPr id="4" name="Content Placeholder 2">
            <a:extLst>
              <a:ext uri="{FF2B5EF4-FFF2-40B4-BE49-F238E27FC236}">
                <a16:creationId xmlns:a16="http://schemas.microsoft.com/office/drawing/2014/main" id="{DF88E89C-BFF6-1C42-98C2-19FFA0823146}"/>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b="1" dirty="0"/>
          </a:p>
          <a:p>
            <a:pPr marL="228600" lvl="1" indent="0">
              <a:buNone/>
            </a:pPr>
            <a:endParaRPr lang="en-US" sz="1600" b="1" dirty="0"/>
          </a:p>
          <a:p>
            <a:pPr marL="0" indent="0">
              <a:buNone/>
            </a:pPr>
            <a:endParaRPr lang="en-US" dirty="0"/>
          </a:p>
        </p:txBody>
      </p:sp>
      <p:sp>
        <p:nvSpPr>
          <p:cNvPr id="6" name="Content Placeholder 2">
            <a:extLst>
              <a:ext uri="{FF2B5EF4-FFF2-40B4-BE49-F238E27FC236}">
                <a16:creationId xmlns:a16="http://schemas.microsoft.com/office/drawing/2014/main" id="{D376095F-2481-8944-BD96-BA77F131FE32}"/>
              </a:ext>
            </a:extLst>
          </p:cNvPr>
          <p:cNvSpPr txBox="1">
            <a:spLocks/>
          </p:cNvSpPr>
          <p:nvPr/>
        </p:nvSpPr>
        <p:spPr>
          <a:xfrm>
            <a:off x="736600" y="1587500"/>
            <a:ext cx="3515360" cy="515162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i="0" dirty="0">
                <a:solidFill>
                  <a:srgbClr val="E3E3E3"/>
                </a:solidFill>
                <a:effectLst/>
                <a:latin typeface="Segoe UI" panose="020B0502040204020203" pitchFamily="34" charset="0"/>
              </a:rPr>
              <a:t>Configure regional redundancy by adding a global frontend public IP address to your existing load balancers.</a:t>
            </a:r>
          </a:p>
          <a:p>
            <a:r>
              <a:rPr lang="en-US" sz="1600" b="0" i="0" dirty="0">
                <a:solidFill>
                  <a:srgbClr val="E3E3E3"/>
                </a:solidFill>
                <a:effectLst/>
                <a:latin typeface="Segoe UI" panose="020B0502040204020203" pitchFamily="34" charset="0"/>
              </a:rPr>
              <a:t>If one region fails, the traffic is routed to the next closest healthy regional load balancer.</a:t>
            </a:r>
          </a:p>
          <a:p>
            <a:r>
              <a:rPr lang="en-US" sz="1600" b="0" i="0" dirty="0">
                <a:solidFill>
                  <a:srgbClr val="E3E3E3"/>
                </a:solidFill>
                <a:effectLst/>
                <a:latin typeface="Segoe UI" panose="020B0502040204020203" pitchFamily="34" charset="0"/>
              </a:rPr>
              <a:t>The health probe of the cross-region load balancer gathers information about availability every 20 seconds. If one regional load balancer drops its availability to 0, cross-region load balancer will detect the failure. The regional load balancer is then taken out of rotation.</a:t>
            </a:r>
          </a:p>
          <a:p>
            <a:pPr marL="0" indent="0" algn="l">
              <a:buNone/>
            </a:pPr>
            <a:endParaRPr lang="en-US" b="0" i="0" dirty="0">
              <a:solidFill>
                <a:srgbClr val="E3E3E3"/>
              </a:solidFill>
              <a:effectLst/>
              <a:latin typeface="Segoe UI" panose="020B0502040204020203" pitchFamily="34" charset="0"/>
            </a:endParaRPr>
          </a:p>
          <a:p>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pic>
        <p:nvPicPr>
          <p:cNvPr id="7170" name="Picture 2" descr="Diagram of global region traffic view.">
            <a:extLst>
              <a:ext uri="{FF2B5EF4-FFF2-40B4-BE49-F238E27FC236}">
                <a16:creationId xmlns:a16="http://schemas.microsoft.com/office/drawing/2014/main" id="{4B3BF4FA-2D75-7B4D-B205-A440F313FB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960" y="1905000"/>
            <a:ext cx="7239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79566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AFD-B94C-CB47-9B05-00064004CDEF}"/>
              </a:ext>
            </a:extLst>
          </p:cNvPr>
          <p:cNvSpPr>
            <a:spLocks noGrp="1"/>
          </p:cNvSpPr>
          <p:nvPr>
            <p:ph type="title"/>
          </p:nvPr>
        </p:nvSpPr>
        <p:spPr/>
        <p:txBody>
          <a:bodyPr/>
          <a:lstStyle/>
          <a:p>
            <a:r>
              <a:rPr lang="en-US" dirty="0"/>
              <a:t>Cross-region load balancer </a:t>
            </a:r>
          </a:p>
        </p:txBody>
      </p:sp>
      <p:sp>
        <p:nvSpPr>
          <p:cNvPr id="4" name="Content Placeholder 2">
            <a:extLst>
              <a:ext uri="{FF2B5EF4-FFF2-40B4-BE49-F238E27FC236}">
                <a16:creationId xmlns:a16="http://schemas.microsoft.com/office/drawing/2014/main" id="{DF88E89C-BFF6-1C42-98C2-19FFA0823146}"/>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b="1" dirty="0"/>
          </a:p>
          <a:p>
            <a:pPr marL="228600" lvl="1" indent="0">
              <a:buNone/>
            </a:pPr>
            <a:endParaRPr lang="en-US" sz="1600" b="1" dirty="0"/>
          </a:p>
          <a:p>
            <a:pPr marL="0" indent="0">
              <a:buNone/>
            </a:pPr>
            <a:endParaRPr lang="en-US" dirty="0"/>
          </a:p>
        </p:txBody>
      </p:sp>
      <p:sp>
        <p:nvSpPr>
          <p:cNvPr id="6" name="Content Placeholder 2">
            <a:extLst>
              <a:ext uri="{FF2B5EF4-FFF2-40B4-BE49-F238E27FC236}">
                <a16:creationId xmlns:a16="http://schemas.microsoft.com/office/drawing/2014/main" id="{D376095F-2481-8944-BD96-BA77F131FE32}"/>
              </a:ext>
            </a:extLst>
          </p:cNvPr>
          <p:cNvSpPr txBox="1">
            <a:spLocks/>
          </p:cNvSpPr>
          <p:nvPr/>
        </p:nvSpPr>
        <p:spPr>
          <a:xfrm>
            <a:off x="954532" y="1155014"/>
            <a:ext cx="4502912"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3600" b="0" i="0" dirty="0">
                <a:solidFill>
                  <a:schemeClr val="bg2"/>
                </a:solidFill>
                <a:effectLst/>
                <a:latin typeface="Segoe UI" panose="020B0502040204020203" pitchFamily="34" charset="0"/>
              </a:rPr>
              <a:t>Home Regions</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East US 2</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West US</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West Europe</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Southeast Asia</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Central US</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North Europe</a:t>
            </a:r>
          </a:p>
          <a:p>
            <a:pPr algn="l">
              <a:buFont typeface="Arial" panose="020B0604020202020204" pitchFamily="34" charset="0"/>
              <a:buChar char="•"/>
            </a:pPr>
            <a:r>
              <a:rPr lang="en-US" sz="3200" b="0" i="0" dirty="0">
                <a:solidFill>
                  <a:srgbClr val="E3E3E3"/>
                </a:solidFill>
                <a:effectLst/>
                <a:latin typeface="Segoe UI" panose="020B0502040204020203" pitchFamily="34" charset="0"/>
              </a:rPr>
              <a:t>East Asia</a:t>
            </a:r>
          </a:p>
          <a:p>
            <a:pPr marL="0" indent="0" algn="l">
              <a:buNone/>
            </a:pPr>
            <a:endParaRPr lang="en-US" b="0" i="0" dirty="0">
              <a:solidFill>
                <a:srgbClr val="E3E3E3"/>
              </a:solidFill>
              <a:effectLst/>
              <a:latin typeface="Segoe UI" panose="020B0502040204020203" pitchFamily="34" charset="0"/>
            </a:endParaRPr>
          </a:p>
          <a:p>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sp>
        <p:nvSpPr>
          <p:cNvPr id="7" name="TextBox 6">
            <a:extLst>
              <a:ext uri="{FF2B5EF4-FFF2-40B4-BE49-F238E27FC236}">
                <a16:creationId xmlns:a16="http://schemas.microsoft.com/office/drawing/2014/main" id="{AA0DDAF1-31D3-854D-B591-C35D50A06193}"/>
              </a:ext>
            </a:extLst>
          </p:cNvPr>
          <p:cNvSpPr txBox="1"/>
          <p:nvPr/>
        </p:nvSpPr>
        <p:spPr>
          <a:xfrm>
            <a:off x="5538885" y="1271543"/>
            <a:ext cx="2806190" cy="5078313"/>
          </a:xfrm>
          <a:prstGeom prst="rect">
            <a:avLst/>
          </a:prstGeom>
          <a:noFill/>
        </p:spPr>
        <p:txBody>
          <a:bodyPr wrap="square">
            <a:spAutoFit/>
          </a:bodyPr>
          <a:lstStyle/>
          <a:p>
            <a:pPr algn="l"/>
            <a:r>
              <a:rPr lang="en-US" b="1" i="0" dirty="0">
                <a:solidFill>
                  <a:schemeClr val="bg2"/>
                </a:solidFill>
                <a:effectLst/>
                <a:latin typeface="Segoe UI" panose="020B0502040204020203" pitchFamily="34" charset="0"/>
              </a:rPr>
              <a:t>Participating regions</a:t>
            </a:r>
          </a:p>
          <a:p>
            <a:pPr algn="l">
              <a:buFont typeface="Arial" panose="020B0604020202020204" pitchFamily="34" charset="0"/>
              <a:buChar char="•"/>
            </a:pPr>
            <a:r>
              <a:rPr lang="en-US" b="0" i="0" dirty="0">
                <a:solidFill>
                  <a:srgbClr val="E3E3E3"/>
                </a:solidFill>
                <a:effectLst/>
                <a:latin typeface="Segoe UI" panose="020B0502040204020203" pitchFamily="34" charset="0"/>
              </a:rPr>
              <a:t>East US</a:t>
            </a:r>
          </a:p>
          <a:p>
            <a:pPr algn="l">
              <a:buFont typeface="Arial" panose="020B0604020202020204" pitchFamily="34" charset="0"/>
              <a:buChar char="•"/>
            </a:pPr>
            <a:r>
              <a:rPr lang="en-US" b="0" i="0" dirty="0">
                <a:solidFill>
                  <a:srgbClr val="E3E3E3"/>
                </a:solidFill>
                <a:effectLst/>
                <a:latin typeface="Segoe UI" panose="020B0502040204020203" pitchFamily="34" charset="0"/>
              </a:rPr>
              <a:t>West Europe</a:t>
            </a:r>
          </a:p>
          <a:p>
            <a:pPr algn="l">
              <a:buFont typeface="Arial" panose="020B0604020202020204" pitchFamily="34" charset="0"/>
              <a:buChar char="•"/>
            </a:pPr>
            <a:r>
              <a:rPr lang="en-US" b="0" i="0" dirty="0">
                <a:solidFill>
                  <a:srgbClr val="E3E3E3"/>
                </a:solidFill>
                <a:effectLst/>
                <a:latin typeface="Segoe UI" panose="020B0502040204020203" pitchFamily="34" charset="0"/>
              </a:rPr>
              <a:t>Central US</a:t>
            </a:r>
          </a:p>
          <a:p>
            <a:pPr algn="l">
              <a:buFont typeface="Arial" panose="020B0604020202020204" pitchFamily="34" charset="0"/>
              <a:buChar char="•"/>
            </a:pPr>
            <a:r>
              <a:rPr lang="en-US" b="0" i="0" dirty="0">
                <a:solidFill>
                  <a:srgbClr val="E3E3E3"/>
                </a:solidFill>
                <a:effectLst/>
                <a:latin typeface="Segoe UI" panose="020B0502040204020203" pitchFamily="34" charset="0"/>
              </a:rPr>
              <a:t>East US 2</a:t>
            </a:r>
          </a:p>
          <a:p>
            <a:pPr algn="l">
              <a:buFont typeface="Arial" panose="020B0604020202020204" pitchFamily="34" charset="0"/>
              <a:buChar char="•"/>
            </a:pPr>
            <a:r>
              <a:rPr lang="en-US" b="0" i="0" dirty="0">
                <a:solidFill>
                  <a:srgbClr val="E3E3E3"/>
                </a:solidFill>
                <a:effectLst/>
                <a:latin typeface="Segoe UI" panose="020B0502040204020203" pitchFamily="34" charset="0"/>
              </a:rPr>
              <a:t>West US</a:t>
            </a:r>
          </a:p>
          <a:p>
            <a:pPr algn="l">
              <a:buFont typeface="Arial" panose="020B0604020202020204" pitchFamily="34" charset="0"/>
              <a:buChar char="•"/>
            </a:pPr>
            <a:r>
              <a:rPr lang="en-US" b="0" i="0" dirty="0">
                <a:solidFill>
                  <a:srgbClr val="E3E3E3"/>
                </a:solidFill>
                <a:effectLst/>
                <a:latin typeface="Segoe UI" panose="020B0502040204020203" pitchFamily="34" charset="0"/>
              </a:rPr>
              <a:t>North Europe</a:t>
            </a:r>
          </a:p>
          <a:p>
            <a:pPr algn="l">
              <a:buFont typeface="Arial" panose="020B0604020202020204" pitchFamily="34" charset="0"/>
              <a:buChar char="•"/>
            </a:pPr>
            <a:r>
              <a:rPr lang="en-US" b="0" i="0" dirty="0">
                <a:solidFill>
                  <a:srgbClr val="E3E3E3"/>
                </a:solidFill>
                <a:effectLst/>
                <a:latin typeface="Segoe UI" panose="020B0502040204020203" pitchFamily="34" charset="0"/>
              </a:rPr>
              <a:t>South Central US</a:t>
            </a:r>
          </a:p>
          <a:p>
            <a:pPr algn="l">
              <a:buFont typeface="Arial" panose="020B0604020202020204" pitchFamily="34" charset="0"/>
              <a:buChar char="•"/>
            </a:pPr>
            <a:r>
              <a:rPr lang="en-US" b="0" i="0" dirty="0">
                <a:solidFill>
                  <a:srgbClr val="E3E3E3"/>
                </a:solidFill>
                <a:effectLst/>
                <a:latin typeface="Segoe UI" panose="020B0502040204020203" pitchFamily="34" charset="0"/>
              </a:rPr>
              <a:t>West US 2</a:t>
            </a:r>
          </a:p>
          <a:p>
            <a:pPr algn="l">
              <a:buFont typeface="Arial" panose="020B0604020202020204" pitchFamily="34" charset="0"/>
              <a:buChar char="•"/>
            </a:pPr>
            <a:r>
              <a:rPr lang="en-US" b="0" i="0" dirty="0">
                <a:solidFill>
                  <a:srgbClr val="E3E3E3"/>
                </a:solidFill>
                <a:effectLst/>
                <a:latin typeface="Segoe UI" panose="020B0502040204020203" pitchFamily="34" charset="0"/>
              </a:rPr>
              <a:t>UK South</a:t>
            </a:r>
          </a:p>
          <a:p>
            <a:pPr algn="l">
              <a:buFont typeface="Arial" panose="020B0604020202020204" pitchFamily="34" charset="0"/>
              <a:buChar char="•"/>
            </a:pPr>
            <a:r>
              <a:rPr lang="en-US" b="0" i="0" dirty="0">
                <a:solidFill>
                  <a:srgbClr val="E3E3E3"/>
                </a:solidFill>
                <a:effectLst/>
                <a:latin typeface="Segoe UI" panose="020B0502040204020203" pitchFamily="34" charset="0"/>
              </a:rPr>
              <a:t>Southeast Asia</a:t>
            </a:r>
          </a:p>
          <a:p>
            <a:pPr algn="l">
              <a:buFont typeface="Arial" panose="020B0604020202020204" pitchFamily="34" charset="0"/>
              <a:buChar char="•"/>
            </a:pPr>
            <a:r>
              <a:rPr lang="en-US" b="0" i="0" dirty="0">
                <a:solidFill>
                  <a:srgbClr val="E3E3E3"/>
                </a:solidFill>
                <a:effectLst/>
                <a:latin typeface="Segoe UI" panose="020B0502040204020203" pitchFamily="34" charset="0"/>
              </a:rPr>
              <a:t>North Central US</a:t>
            </a:r>
          </a:p>
          <a:p>
            <a:pPr algn="l">
              <a:buFont typeface="Arial" panose="020B0604020202020204" pitchFamily="34" charset="0"/>
              <a:buChar char="•"/>
            </a:pPr>
            <a:r>
              <a:rPr lang="en-US" b="0" i="0" dirty="0">
                <a:solidFill>
                  <a:srgbClr val="E3E3E3"/>
                </a:solidFill>
                <a:effectLst/>
                <a:latin typeface="Segoe UI" panose="020B0502040204020203" pitchFamily="34" charset="0"/>
              </a:rPr>
              <a:t>Japan East</a:t>
            </a:r>
          </a:p>
          <a:p>
            <a:pPr algn="l">
              <a:buFont typeface="Arial" panose="020B0604020202020204" pitchFamily="34" charset="0"/>
              <a:buChar char="•"/>
            </a:pPr>
            <a:r>
              <a:rPr lang="en-US" b="0" i="0" dirty="0">
                <a:solidFill>
                  <a:srgbClr val="E3E3E3"/>
                </a:solidFill>
                <a:effectLst/>
                <a:latin typeface="Segoe UI" panose="020B0502040204020203" pitchFamily="34" charset="0"/>
              </a:rPr>
              <a:t>East Asia</a:t>
            </a:r>
          </a:p>
          <a:p>
            <a:pPr algn="l">
              <a:buFont typeface="Arial" panose="020B0604020202020204" pitchFamily="34" charset="0"/>
              <a:buChar char="•"/>
            </a:pPr>
            <a:r>
              <a:rPr lang="en-US" b="0" i="0" dirty="0">
                <a:solidFill>
                  <a:srgbClr val="E3E3E3"/>
                </a:solidFill>
                <a:effectLst/>
                <a:latin typeface="Segoe UI" panose="020B0502040204020203" pitchFamily="34" charset="0"/>
              </a:rPr>
              <a:t>West Central US</a:t>
            </a:r>
          </a:p>
          <a:p>
            <a:pPr algn="l">
              <a:buFont typeface="Arial" panose="020B0604020202020204" pitchFamily="34" charset="0"/>
              <a:buChar char="•"/>
            </a:pPr>
            <a:r>
              <a:rPr lang="en-US" b="0" i="0" dirty="0">
                <a:solidFill>
                  <a:srgbClr val="E3E3E3"/>
                </a:solidFill>
                <a:effectLst/>
                <a:latin typeface="Segoe UI" panose="020B0502040204020203" pitchFamily="34" charset="0"/>
              </a:rPr>
              <a:t>Australia Southeast</a:t>
            </a:r>
          </a:p>
          <a:p>
            <a:pPr algn="l">
              <a:buFont typeface="Arial" panose="020B0604020202020204" pitchFamily="34" charset="0"/>
              <a:buChar char="•"/>
            </a:pPr>
            <a:r>
              <a:rPr lang="en-US" b="0" i="0" dirty="0">
                <a:solidFill>
                  <a:srgbClr val="E3E3E3"/>
                </a:solidFill>
                <a:effectLst/>
                <a:latin typeface="Segoe UI" panose="020B0502040204020203" pitchFamily="34" charset="0"/>
              </a:rPr>
              <a:t>Australia East</a:t>
            </a:r>
          </a:p>
          <a:p>
            <a:pPr algn="l">
              <a:buFont typeface="Arial" panose="020B0604020202020204" pitchFamily="34" charset="0"/>
              <a:buChar char="•"/>
            </a:pPr>
            <a:r>
              <a:rPr lang="en-US" b="0" i="0" dirty="0">
                <a:solidFill>
                  <a:srgbClr val="E3E3E3"/>
                </a:solidFill>
                <a:effectLst/>
                <a:latin typeface="Segoe UI" panose="020B0502040204020203" pitchFamily="34" charset="0"/>
              </a:rPr>
              <a:t>Central India</a:t>
            </a:r>
          </a:p>
        </p:txBody>
      </p:sp>
      <p:sp>
        <p:nvSpPr>
          <p:cNvPr id="8" name="Left Brace 7">
            <a:extLst>
              <a:ext uri="{FF2B5EF4-FFF2-40B4-BE49-F238E27FC236}">
                <a16:creationId xmlns:a16="http://schemas.microsoft.com/office/drawing/2014/main" id="{60C9E0FA-690E-D04F-9911-AC15FDF9B601}"/>
              </a:ext>
            </a:extLst>
          </p:cNvPr>
          <p:cNvSpPr/>
          <p:nvPr/>
        </p:nvSpPr>
        <p:spPr>
          <a:xfrm>
            <a:off x="4556760" y="1101729"/>
            <a:ext cx="1271016" cy="5417943"/>
          </a:xfrm>
          <a:prstGeom prst="leftBrac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451038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AFD-B94C-CB47-9B05-00064004CDEF}"/>
              </a:ext>
            </a:extLst>
          </p:cNvPr>
          <p:cNvSpPr>
            <a:spLocks noGrp="1"/>
          </p:cNvSpPr>
          <p:nvPr>
            <p:ph type="title"/>
          </p:nvPr>
        </p:nvSpPr>
        <p:spPr/>
        <p:txBody>
          <a:bodyPr/>
          <a:lstStyle/>
          <a:p>
            <a:r>
              <a:rPr lang="en-US" dirty="0"/>
              <a:t>Current Limitations</a:t>
            </a:r>
          </a:p>
        </p:txBody>
      </p:sp>
      <p:sp>
        <p:nvSpPr>
          <p:cNvPr id="4" name="Content Placeholder 2">
            <a:extLst>
              <a:ext uri="{FF2B5EF4-FFF2-40B4-BE49-F238E27FC236}">
                <a16:creationId xmlns:a16="http://schemas.microsoft.com/office/drawing/2014/main" id="{DF88E89C-BFF6-1C42-98C2-19FFA0823146}"/>
              </a:ext>
            </a:extLst>
          </p:cNvPr>
          <p:cNvSpPr txBox="1">
            <a:spLocks/>
          </p:cNvSpPr>
          <p:nvPr/>
        </p:nvSpPr>
        <p:spPr>
          <a:xfrm>
            <a:off x="584200" y="14351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b="1" dirty="0"/>
          </a:p>
          <a:p>
            <a:pPr marL="228600" lvl="1" indent="0">
              <a:buNone/>
            </a:pPr>
            <a:endParaRPr lang="en-US" sz="1600" b="1" dirty="0"/>
          </a:p>
          <a:p>
            <a:pPr marL="0" indent="0">
              <a:buNone/>
            </a:pPr>
            <a:endParaRPr lang="en-US" dirty="0"/>
          </a:p>
        </p:txBody>
      </p:sp>
      <p:sp>
        <p:nvSpPr>
          <p:cNvPr id="6" name="Content Placeholder 2">
            <a:extLst>
              <a:ext uri="{FF2B5EF4-FFF2-40B4-BE49-F238E27FC236}">
                <a16:creationId xmlns:a16="http://schemas.microsoft.com/office/drawing/2014/main" id="{D376095F-2481-8944-BD96-BA77F131FE32}"/>
              </a:ext>
            </a:extLst>
          </p:cNvPr>
          <p:cNvSpPr txBox="1">
            <a:spLocks/>
          </p:cNvSpPr>
          <p:nvPr/>
        </p:nvSpPr>
        <p:spPr>
          <a:xfrm>
            <a:off x="736600" y="1587500"/>
            <a:ext cx="11018838" cy="47151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Cross-region frontend IP configurations are public only. An internal frontend is currently not supported.</a:t>
            </a:r>
          </a:p>
          <a:p>
            <a:r>
              <a:rPr lang="en-US" sz="2400" dirty="0"/>
              <a:t>Private or internal load balancer can't be added to the backend pool of cross-regional load balancer</a:t>
            </a:r>
          </a:p>
          <a:p>
            <a:r>
              <a:rPr lang="en-US" sz="2400" dirty="0"/>
              <a:t>Cross-region IPv6 frontend IP configurations aren't supported.</a:t>
            </a:r>
          </a:p>
          <a:p>
            <a:r>
              <a:rPr lang="en-US" sz="2400" dirty="0"/>
              <a:t>A health probe can't be configured currently. A default health probe automatically collects availability information about the regional load balancer every 20 seconds.</a:t>
            </a:r>
          </a:p>
          <a:p>
            <a:r>
              <a:rPr lang="en-US" sz="2400" dirty="0"/>
              <a:t>Azure Kubernetes Service (AKS) currently cannot be integrated with Cross-region Load Balancer. Loss of connectivity should be expected when setting up a Cross-region Load Balancer in front of a Public Load Balancer deployed with AKS.</a:t>
            </a:r>
          </a:p>
          <a:p>
            <a:pPr marL="0" indent="0" algn="l">
              <a:buNone/>
            </a:pPr>
            <a:endParaRPr lang="en-US" b="0" i="0" dirty="0">
              <a:solidFill>
                <a:srgbClr val="E3E3E3"/>
              </a:solidFill>
              <a:effectLst/>
              <a:latin typeface="Segoe UI" panose="020B0502040204020203" pitchFamily="34" charset="0"/>
            </a:endParaRPr>
          </a:p>
          <a:p>
            <a:endParaRPr lang="en-US" dirty="0"/>
          </a:p>
          <a:p>
            <a:pPr marL="228600" lvl="1" indent="0">
              <a:buNone/>
            </a:pPr>
            <a:r>
              <a:rPr lang="en-US" b="1" dirty="0"/>
              <a:t>	</a:t>
            </a:r>
            <a:endParaRPr lang="en-US" b="1" i="0" dirty="0">
              <a:solidFill>
                <a:srgbClr val="E3E3E3"/>
              </a:solidFill>
              <a:effectLst/>
              <a:latin typeface="Segoe UI" panose="020B0502040204020203" pitchFamily="34" charset="0"/>
            </a:endParaRPr>
          </a:p>
          <a:p>
            <a:pPr marL="228600" lvl="1" indent="0">
              <a:buNone/>
            </a:pPr>
            <a:endParaRPr lang="en-US" b="1" dirty="0"/>
          </a:p>
          <a:p>
            <a:pPr marL="228600" lvl="1" indent="0">
              <a:buNone/>
            </a:pPr>
            <a:r>
              <a:rPr lang="en-US" b="1" dirty="0"/>
              <a:t>	</a:t>
            </a:r>
          </a:p>
          <a:p>
            <a:endParaRPr lang="en-US" b="1" dirty="0"/>
          </a:p>
          <a:p>
            <a:pPr lvl="2"/>
            <a:endParaRPr lang="en-US" sz="1200" b="1" dirty="0"/>
          </a:p>
          <a:p>
            <a:pPr marL="457200" lvl="2" indent="0">
              <a:buNone/>
            </a:pPr>
            <a:r>
              <a:rPr lang="en-US" sz="1200" b="1" dirty="0"/>
              <a:t>	</a:t>
            </a:r>
          </a:p>
          <a:p>
            <a:pPr lvl="1"/>
            <a:endParaRPr lang="en-US" sz="1600" b="1" dirty="0"/>
          </a:p>
          <a:p>
            <a:pPr lvl="1"/>
            <a:endParaRPr lang="en-US" sz="1600" b="1" dirty="0"/>
          </a:p>
          <a:p>
            <a:pPr marL="0" indent="0">
              <a:buNone/>
            </a:pPr>
            <a:endParaRPr lang="en-US" dirty="0"/>
          </a:p>
        </p:txBody>
      </p:sp>
    </p:spTree>
    <p:extLst>
      <p:ext uri="{BB962C8B-B14F-4D97-AF65-F5344CB8AC3E}">
        <p14:creationId xmlns:p14="http://schemas.microsoft.com/office/powerpoint/2010/main" val="29317710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0F676-0206-FF4B-AFCD-3B8D68A1A389}"/>
              </a:ext>
            </a:extLst>
          </p:cNvPr>
          <p:cNvSpPr>
            <a:spLocks noGrp="1"/>
          </p:cNvSpPr>
          <p:nvPr>
            <p:ph type="title"/>
          </p:nvPr>
        </p:nvSpPr>
        <p:spPr>
          <a:xfrm>
            <a:off x="588263" y="457200"/>
            <a:ext cx="2336169" cy="492443"/>
          </a:xfrm>
        </p:spPr>
        <p:txBody>
          <a:bodyPr/>
          <a:lstStyle/>
          <a:p>
            <a:r>
              <a:rPr lang="en-US" dirty="0"/>
              <a:t>Multi-region N-tier</a:t>
            </a:r>
          </a:p>
        </p:txBody>
      </p:sp>
      <p:pic>
        <p:nvPicPr>
          <p:cNvPr id="3" name="Picture 2">
            <a:extLst>
              <a:ext uri="{FF2B5EF4-FFF2-40B4-BE49-F238E27FC236}">
                <a16:creationId xmlns:a16="http://schemas.microsoft.com/office/drawing/2014/main" id="{9437ADF4-344C-2947-9E5C-C352BA9ACFE6}"/>
              </a:ext>
            </a:extLst>
          </p:cNvPr>
          <p:cNvPicPr>
            <a:picLocks noChangeAspect="1"/>
          </p:cNvPicPr>
          <p:nvPr/>
        </p:nvPicPr>
        <p:blipFill>
          <a:blip r:embed="rId3"/>
          <a:stretch>
            <a:fillRect/>
          </a:stretch>
        </p:blipFill>
        <p:spPr>
          <a:xfrm>
            <a:off x="3268789" y="589005"/>
            <a:ext cx="8247709" cy="5827354"/>
          </a:xfrm>
          <a:prstGeom prst="rect">
            <a:avLst/>
          </a:prstGeom>
        </p:spPr>
      </p:pic>
    </p:spTree>
    <p:extLst>
      <p:ext uri="{BB962C8B-B14F-4D97-AF65-F5344CB8AC3E}">
        <p14:creationId xmlns:p14="http://schemas.microsoft.com/office/powerpoint/2010/main" val="3737166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BDDA-92D8-4BF5-B05F-42C0BA69660B}"/>
              </a:ext>
            </a:extLst>
          </p:cNvPr>
          <p:cNvSpPr>
            <a:spLocks noGrp="1"/>
          </p:cNvSpPr>
          <p:nvPr>
            <p:ph type="title"/>
          </p:nvPr>
        </p:nvSpPr>
        <p:spPr/>
        <p:txBody>
          <a:bodyPr/>
          <a:lstStyle/>
          <a:p>
            <a:r>
              <a:rPr lang="en-US">
                <a:cs typeface="Segoe UI"/>
              </a:rPr>
              <a:t>Azure Region Map</a:t>
            </a:r>
          </a:p>
        </p:txBody>
      </p:sp>
      <p:pic>
        <p:nvPicPr>
          <p:cNvPr id="5" name="Picture 4">
            <a:extLst>
              <a:ext uri="{FF2B5EF4-FFF2-40B4-BE49-F238E27FC236}">
                <a16:creationId xmlns:a16="http://schemas.microsoft.com/office/drawing/2014/main" id="{AEFB336D-8077-46B0-A0BD-3A6B06EAC949}"/>
              </a:ext>
            </a:extLst>
          </p:cNvPr>
          <p:cNvPicPr>
            <a:picLocks noChangeAspect="1"/>
          </p:cNvPicPr>
          <p:nvPr/>
        </p:nvPicPr>
        <p:blipFill>
          <a:blip r:embed="rId2"/>
          <a:stretch>
            <a:fillRect/>
          </a:stretch>
        </p:blipFill>
        <p:spPr>
          <a:xfrm>
            <a:off x="1419225" y="1291100"/>
            <a:ext cx="9353550" cy="5133764"/>
          </a:xfrm>
          <a:prstGeom prst="rect">
            <a:avLst/>
          </a:prstGeom>
        </p:spPr>
      </p:pic>
    </p:spTree>
    <p:extLst>
      <p:ext uri="{BB962C8B-B14F-4D97-AF65-F5344CB8AC3E}">
        <p14:creationId xmlns:p14="http://schemas.microsoft.com/office/powerpoint/2010/main" val="39955006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D2FA-B2B6-3849-B168-136EF29EDB00}"/>
              </a:ext>
            </a:extLst>
          </p:cNvPr>
          <p:cNvSpPr>
            <a:spLocks noGrp="1"/>
          </p:cNvSpPr>
          <p:nvPr>
            <p:ph type="title"/>
          </p:nvPr>
        </p:nvSpPr>
        <p:spPr/>
        <p:txBody>
          <a:bodyPr/>
          <a:lstStyle/>
          <a:p>
            <a:r>
              <a:rPr lang="en-US" dirty="0"/>
              <a:t>Multi-region web</a:t>
            </a:r>
          </a:p>
        </p:txBody>
      </p:sp>
      <p:pic>
        <p:nvPicPr>
          <p:cNvPr id="3" name="Picture 2">
            <a:extLst>
              <a:ext uri="{FF2B5EF4-FFF2-40B4-BE49-F238E27FC236}">
                <a16:creationId xmlns:a16="http://schemas.microsoft.com/office/drawing/2014/main" id="{4E1EB330-3373-3D44-B7B6-0DEDAA2E8F8D}"/>
              </a:ext>
            </a:extLst>
          </p:cNvPr>
          <p:cNvPicPr>
            <a:picLocks noChangeAspect="1"/>
          </p:cNvPicPr>
          <p:nvPr/>
        </p:nvPicPr>
        <p:blipFill>
          <a:blip r:embed="rId2"/>
          <a:stretch>
            <a:fillRect/>
          </a:stretch>
        </p:blipFill>
        <p:spPr>
          <a:xfrm>
            <a:off x="1218011" y="1208167"/>
            <a:ext cx="9755977" cy="5083515"/>
          </a:xfrm>
          <a:prstGeom prst="rect">
            <a:avLst/>
          </a:prstGeom>
        </p:spPr>
      </p:pic>
    </p:spTree>
    <p:extLst>
      <p:ext uri="{BB962C8B-B14F-4D97-AF65-F5344CB8AC3E}">
        <p14:creationId xmlns:p14="http://schemas.microsoft.com/office/powerpoint/2010/main" val="332694772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2903-73F9-054E-B946-2EF6C08E5954}"/>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CD54E35-9F0C-324C-92B9-F40B94AE8F91}"/>
              </a:ext>
            </a:extLst>
          </p:cNvPr>
          <p:cNvSpPr>
            <a:spLocks noGrp="1"/>
          </p:cNvSpPr>
          <p:nvPr>
            <p:ph sz="quarter" idx="10"/>
          </p:nvPr>
        </p:nvSpPr>
        <p:spPr>
          <a:xfrm>
            <a:off x="584200" y="1435100"/>
            <a:ext cx="11018838" cy="4715137"/>
          </a:xfrm>
        </p:spPr>
        <p:txBody>
          <a:bodyPr/>
          <a:lstStyle/>
          <a:p>
            <a:r>
              <a:rPr lang="en-US" dirty="0">
                <a:hlinkClick r:id="rId2"/>
              </a:rPr>
              <a:t>Azure Architecture Center</a:t>
            </a:r>
            <a:endParaRPr lang="en-US" dirty="0"/>
          </a:p>
          <a:p>
            <a:r>
              <a:rPr lang="en-US" dirty="0">
                <a:hlinkClick r:id="rId3"/>
              </a:rPr>
              <a:t>Recover from a region-wide service disruption</a:t>
            </a:r>
            <a:endParaRPr lang="en-US" dirty="0"/>
          </a:p>
          <a:p>
            <a:r>
              <a:rPr lang="en-US" dirty="0"/>
              <a:t>Load Balancer Docs</a:t>
            </a:r>
          </a:p>
          <a:p>
            <a:pPr lvl="1"/>
            <a:r>
              <a:rPr lang="x-none">
                <a:hlinkClick r:id="rId4"/>
              </a:rPr>
              <a:t>Overview of Azure load-balancing options - Azure Application Architecture Guide </a:t>
            </a:r>
            <a:endParaRPr lang="en-US" dirty="0"/>
          </a:p>
          <a:p>
            <a:pPr lvl="1"/>
            <a:r>
              <a:rPr lang="en-US" dirty="0">
                <a:hlinkClick r:id="rId5"/>
              </a:rPr>
              <a:t>Azure Front Door</a:t>
            </a:r>
            <a:endParaRPr lang="en-US" dirty="0"/>
          </a:p>
          <a:p>
            <a:pPr lvl="1"/>
            <a:r>
              <a:rPr lang="en-US" dirty="0">
                <a:hlinkClick r:id="rId6"/>
              </a:rPr>
              <a:t>Azure Traffic Manager</a:t>
            </a:r>
            <a:endParaRPr lang="en-US" dirty="0"/>
          </a:p>
          <a:p>
            <a:pPr lvl="1"/>
            <a:r>
              <a:rPr lang="en-US" dirty="0">
                <a:hlinkClick r:id="rId7"/>
              </a:rPr>
              <a:t>Cross-Region Load Balancer</a:t>
            </a:r>
            <a:endParaRPr lang="x-none"/>
          </a:p>
          <a:p>
            <a:r>
              <a:rPr lang="en-US" dirty="0"/>
              <a:t>Learning Path:</a:t>
            </a:r>
          </a:p>
          <a:p>
            <a:pPr lvl="1"/>
            <a:r>
              <a:rPr lang="en-US" dirty="0">
                <a:hlinkClick r:id="rId8"/>
              </a:rPr>
              <a:t>Create an enterprise-scale architecture in Azure</a:t>
            </a:r>
            <a:endParaRPr lang="en-US" dirty="0"/>
          </a:p>
          <a:p>
            <a:pPr lvl="1"/>
            <a:r>
              <a:rPr lang="en-US" i="0" u="none" strike="noStrike" dirty="0">
                <a:effectLst/>
                <a:latin typeface="Segoe UI" panose="020B0502040204020203" pitchFamily="34" charset="0"/>
                <a:hlinkClick r:id="rId9"/>
              </a:rPr>
              <a:t>Evolve your DevOps practices</a:t>
            </a:r>
          </a:p>
          <a:p>
            <a:pPr lvl="1"/>
            <a:endParaRPr lang="en-US" dirty="0"/>
          </a:p>
        </p:txBody>
      </p:sp>
    </p:spTree>
    <p:extLst>
      <p:ext uri="{BB962C8B-B14F-4D97-AF65-F5344CB8AC3E}">
        <p14:creationId xmlns:p14="http://schemas.microsoft.com/office/powerpoint/2010/main" val="3803773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C222-1FA3-4245-916A-199E0320101B}"/>
              </a:ext>
            </a:extLst>
          </p:cNvPr>
          <p:cNvSpPr>
            <a:spLocks noGrp="1"/>
          </p:cNvSpPr>
          <p:nvPr>
            <p:ph type="title"/>
          </p:nvPr>
        </p:nvSpPr>
        <p:spPr>
          <a:xfrm>
            <a:off x="588263" y="457200"/>
            <a:ext cx="11018520" cy="553998"/>
          </a:xfrm>
        </p:spPr>
        <p:txBody>
          <a:bodyPr wrap="square" anchor="t">
            <a:normAutofit/>
          </a:bodyPr>
          <a:lstStyle/>
          <a:p>
            <a:r>
              <a:rPr lang="en-US" dirty="0"/>
              <a:t>Choosing an Azure Region</a:t>
            </a:r>
          </a:p>
        </p:txBody>
      </p:sp>
      <p:sp>
        <p:nvSpPr>
          <p:cNvPr id="8" name="Text Placeholder 2">
            <a:extLst>
              <a:ext uri="{FF2B5EF4-FFF2-40B4-BE49-F238E27FC236}">
                <a16:creationId xmlns:a16="http://schemas.microsoft.com/office/drawing/2014/main" id="{1FA3A886-1B52-4BEF-9E1D-F33EBA31F8B2}"/>
              </a:ext>
            </a:extLst>
          </p:cNvPr>
          <p:cNvSpPr>
            <a:spLocks noGrp="1"/>
          </p:cNvSpPr>
          <p:nvPr>
            <p:ph type="body" sz="quarter" idx="10"/>
          </p:nvPr>
        </p:nvSpPr>
        <p:spPr>
          <a:xfrm>
            <a:off x="586390" y="1434370"/>
            <a:ext cx="5317453" cy="2499146"/>
          </a:xfrm>
        </p:spPr>
        <p:txBody>
          <a:bodyPr/>
          <a:lstStyle/>
          <a:p>
            <a:pPr marL="457200" indent="-457200">
              <a:buFont typeface="Arial" panose="020B0604020202020204" pitchFamily="34" charset="0"/>
              <a:buChar char="•"/>
            </a:pPr>
            <a:r>
              <a:rPr lang="en-US" dirty="0"/>
              <a:t>Proximity</a:t>
            </a:r>
          </a:p>
          <a:p>
            <a:pPr marL="457200" indent="-457200">
              <a:buFont typeface="Arial" panose="020B0604020202020204" pitchFamily="34" charset="0"/>
              <a:buChar char="•"/>
            </a:pPr>
            <a:r>
              <a:rPr lang="en-US" dirty="0"/>
              <a:t>Compliance and data residency</a:t>
            </a:r>
          </a:p>
          <a:p>
            <a:pPr marL="457200" indent="-457200">
              <a:buFont typeface="Arial" panose="020B0604020202020204" pitchFamily="34" charset="0"/>
              <a:buChar char="•"/>
            </a:pPr>
            <a:r>
              <a:rPr lang="en-US" dirty="0"/>
              <a:t>Service Availability</a:t>
            </a:r>
          </a:p>
          <a:p>
            <a:pPr marL="457200" indent="-457200">
              <a:buFont typeface="Arial" panose="020B0604020202020204" pitchFamily="34" charset="0"/>
              <a:buChar char="•"/>
            </a:pPr>
            <a:r>
              <a:rPr lang="en-US" dirty="0"/>
              <a:t>Region Pairing</a:t>
            </a:r>
          </a:p>
          <a:p>
            <a:pPr marL="457200" indent="-457200">
              <a:buFont typeface="Arial" panose="020B0604020202020204" pitchFamily="34" charset="0"/>
              <a:buChar char="•"/>
            </a:pPr>
            <a:endParaRPr lang="en-US" dirty="0"/>
          </a:p>
        </p:txBody>
      </p:sp>
      <p:pic>
        <p:nvPicPr>
          <p:cNvPr id="7" name="Picture 6" descr="Graphical user interface, table&#10;&#10;Description automatically generated">
            <a:extLst>
              <a:ext uri="{FF2B5EF4-FFF2-40B4-BE49-F238E27FC236}">
                <a16:creationId xmlns:a16="http://schemas.microsoft.com/office/drawing/2014/main" id="{BE6C51DB-CCD4-2D45-BAA3-B59CB74E4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159" y="1081111"/>
            <a:ext cx="5604314" cy="5276284"/>
          </a:xfrm>
          <a:prstGeom prst="rect">
            <a:avLst/>
          </a:prstGeom>
        </p:spPr>
      </p:pic>
    </p:spTree>
    <p:extLst>
      <p:ext uri="{BB962C8B-B14F-4D97-AF65-F5344CB8AC3E}">
        <p14:creationId xmlns:p14="http://schemas.microsoft.com/office/powerpoint/2010/main" val="11855250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6F0897EC-E553-421E-9A8C-606197B6B1A5}"/>
              </a:ext>
            </a:extLst>
          </p:cNvPr>
          <p:cNvSpPr>
            <a:spLocks noGrp="1"/>
          </p:cNvSpPr>
          <p:nvPr>
            <p:ph type="title"/>
          </p:nvPr>
        </p:nvSpPr>
        <p:spPr>
          <a:xfrm>
            <a:off x="584200" y="2025650"/>
            <a:ext cx="4161981" cy="1107996"/>
          </a:xfrm>
        </p:spPr>
        <p:txBody>
          <a:bodyPr wrap="square" anchor="b">
            <a:normAutofit/>
          </a:bodyPr>
          <a:lstStyle/>
          <a:p>
            <a:r>
              <a:rPr lang="en-US" dirty="0"/>
              <a:t>Region Pairs</a:t>
            </a:r>
          </a:p>
        </p:txBody>
      </p:sp>
      <p:sp>
        <p:nvSpPr>
          <p:cNvPr id="76" name="Text Placeholder 2">
            <a:extLst>
              <a:ext uri="{FF2B5EF4-FFF2-40B4-BE49-F238E27FC236}">
                <a16:creationId xmlns:a16="http://schemas.microsoft.com/office/drawing/2014/main" id="{064EE0E6-FE63-4718-B378-E0B26396B5A4}"/>
              </a:ext>
            </a:extLst>
          </p:cNvPr>
          <p:cNvSpPr>
            <a:spLocks noGrp="1"/>
          </p:cNvSpPr>
          <p:nvPr>
            <p:ph type="body" sz="quarter" idx="10"/>
          </p:nvPr>
        </p:nvSpPr>
        <p:spPr>
          <a:xfrm>
            <a:off x="584200" y="3535541"/>
            <a:ext cx="4162425" cy="2369880"/>
          </a:xfrm>
        </p:spPr>
        <p:txBody>
          <a:bodyPr/>
          <a:lstStyle/>
          <a:p>
            <a:r>
              <a:rPr lang="en-US" b="1" i="0" dirty="0">
                <a:solidFill>
                  <a:srgbClr val="E3E3E3"/>
                </a:solidFill>
                <a:effectLst/>
                <a:latin typeface="Segoe UI" panose="020B0502040204020203" pitchFamily="34" charset="0"/>
              </a:rPr>
              <a:t>Physical isolation</a:t>
            </a:r>
          </a:p>
          <a:p>
            <a:r>
              <a:rPr lang="en-US" b="1" i="0" dirty="0">
                <a:solidFill>
                  <a:srgbClr val="E3E3E3"/>
                </a:solidFill>
                <a:effectLst/>
                <a:latin typeface="Segoe UI" panose="020B0502040204020203" pitchFamily="34" charset="0"/>
              </a:rPr>
              <a:t>Platform-provided replication</a:t>
            </a:r>
            <a:endParaRPr lang="en-US" b="1" dirty="0">
              <a:solidFill>
                <a:srgbClr val="E3E3E3"/>
              </a:solidFill>
              <a:latin typeface="Segoe UI" panose="020B0502040204020203" pitchFamily="34" charset="0"/>
            </a:endParaRPr>
          </a:p>
          <a:p>
            <a:r>
              <a:rPr lang="en-US" b="1" i="0" dirty="0">
                <a:solidFill>
                  <a:srgbClr val="E3E3E3"/>
                </a:solidFill>
                <a:effectLst/>
                <a:latin typeface="Segoe UI" panose="020B0502040204020203" pitchFamily="34" charset="0"/>
              </a:rPr>
              <a:t>Region recovery order</a:t>
            </a:r>
            <a:r>
              <a:rPr lang="en-US" b="0" i="0" dirty="0">
                <a:solidFill>
                  <a:srgbClr val="E3E3E3"/>
                </a:solidFill>
                <a:effectLst/>
                <a:latin typeface="Segoe UI" panose="020B0502040204020203" pitchFamily="34" charset="0"/>
              </a:rPr>
              <a:t> </a:t>
            </a:r>
          </a:p>
          <a:p>
            <a:r>
              <a:rPr lang="en-US" b="1" i="0" dirty="0">
                <a:solidFill>
                  <a:srgbClr val="E3E3E3"/>
                </a:solidFill>
                <a:effectLst/>
                <a:latin typeface="Segoe UI" panose="020B0502040204020203" pitchFamily="34" charset="0"/>
              </a:rPr>
              <a:t>Sequential updates</a:t>
            </a:r>
            <a:r>
              <a:rPr lang="en-US" b="0" i="0" dirty="0">
                <a:solidFill>
                  <a:srgbClr val="E3E3E3"/>
                </a:solidFill>
                <a:effectLst/>
                <a:latin typeface="Segoe UI" panose="020B0502040204020203" pitchFamily="34" charset="0"/>
              </a:rPr>
              <a:t> </a:t>
            </a:r>
          </a:p>
          <a:p>
            <a:r>
              <a:rPr lang="en-US" b="1" i="0" dirty="0">
                <a:solidFill>
                  <a:srgbClr val="E3E3E3"/>
                </a:solidFill>
                <a:effectLst/>
                <a:latin typeface="Segoe UI" panose="020B0502040204020203" pitchFamily="34" charset="0"/>
              </a:rPr>
              <a:t>Data residency</a:t>
            </a:r>
            <a:r>
              <a:rPr lang="en-US" b="0" i="0" dirty="0">
                <a:solidFill>
                  <a:srgbClr val="E3E3E3"/>
                </a:solidFill>
                <a:effectLst/>
                <a:latin typeface="Segoe UI" panose="020B0502040204020203" pitchFamily="34" charset="0"/>
              </a:rPr>
              <a:t> </a:t>
            </a:r>
            <a:endParaRPr lang="en-US" dirty="0">
              <a:solidFill>
                <a:srgbClr val="E3E3E3"/>
              </a:solidFill>
              <a:latin typeface="Segoe UI" panose="020B0502040204020203" pitchFamily="34" charset="0"/>
            </a:endParaRPr>
          </a:p>
          <a:p>
            <a:endParaRPr lang="en-US" dirty="0"/>
          </a:p>
        </p:txBody>
      </p:sp>
      <p:pic>
        <p:nvPicPr>
          <p:cNvPr id="4" name="Picture 3">
            <a:extLst>
              <a:ext uri="{FF2B5EF4-FFF2-40B4-BE49-F238E27FC236}">
                <a16:creationId xmlns:a16="http://schemas.microsoft.com/office/drawing/2014/main" id="{5A9801E0-6D69-3D40-B813-442CC2190E43}"/>
              </a:ext>
            </a:extLst>
          </p:cNvPr>
          <p:cNvPicPr>
            <a:picLocks noChangeAspect="1"/>
          </p:cNvPicPr>
          <p:nvPr/>
        </p:nvPicPr>
        <p:blipFill>
          <a:blip r:embed="rId3"/>
          <a:stretch>
            <a:fillRect/>
          </a:stretch>
        </p:blipFill>
        <p:spPr>
          <a:xfrm>
            <a:off x="5494555" y="0"/>
            <a:ext cx="6697445" cy="6858000"/>
          </a:xfrm>
          <a:prstGeom prst="rect">
            <a:avLst/>
          </a:prstGeom>
        </p:spPr>
      </p:pic>
    </p:spTree>
    <p:extLst>
      <p:ext uri="{BB962C8B-B14F-4D97-AF65-F5344CB8AC3E}">
        <p14:creationId xmlns:p14="http://schemas.microsoft.com/office/powerpoint/2010/main" val="1012477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8E27D-92E1-3248-9B51-74E35C93B57F}"/>
              </a:ext>
            </a:extLst>
          </p:cNvPr>
          <p:cNvSpPr>
            <a:spLocks noGrp="1"/>
          </p:cNvSpPr>
          <p:nvPr>
            <p:ph type="title"/>
          </p:nvPr>
        </p:nvSpPr>
        <p:spPr/>
        <p:txBody>
          <a:bodyPr/>
          <a:lstStyle/>
          <a:p>
            <a:r>
              <a:rPr lang="en-US" dirty="0"/>
              <a:t>Region Pairs (partial)</a:t>
            </a:r>
          </a:p>
        </p:txBody>
      </p:sp>
      <p:graphicFrame>
        <p:nvGraphicFramePr>
          <p:cNvPr id="4" name="Table 4">
            <a:extLst>
              <a:ext uri="{FF2B5EF4-FFF2-40B4-BE49-F238E27FC236}">
                <a16:creationId xmlns:a16="http://schemas.microsoft.com/office/drawing/2014/main" id="{FE142BB0-47CD-444B-B484-1794CF8D73DC}"/>
              </a:ext>
            </a:extLst>
          </p:cNvPr>
          <p:cNvGraphicFramePr>
            <a:graphicFrameLocks noGrp="1"/>
          </p:cNvGraphicFramePr>
          <p:nvPr>
            <p:ph sz="quarter" idx="10"/>
            <p:extLst>
              <p:ext uri="{D42A27DB-BD31-4B8C-83A1-F6EECF244321}">
                <p14:modId xmlns:p14="http://schemas.microsoft.com/office/powerpoint/2010/main" val="3008600216"/>
              </p:ext>
            </p:extLst>
          </p:nvPr>
        </p:nvGraphicFramePr>
        <p:xfrm>
          <a:off x="584200" y="1435100"/>
          <a:ext cx="11018838" cy="482092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2456105588"/>
                    </a:ext>
                  </a:extLst>
                </a:gridCol>
                <a:gridCol w="3672946">
                  <a:extLst>
                    <a:ext uri="{9D8B030D-6E8A-4147-A177-3AD203B41FA5}">
                      <a16:colId xmlns:a16="http://schemas.microsoft.com/office/drawing/2014/main" val="3937214422"/>
                    </a:ext>
                  </a:extLst>
                </a:gridCol>
                <a:gridCol w="3672946">
                  <a:extLst>
                    <a:ext uri="{9D8B030D-6E8A-4147-A177-3AD203B41FA5}">
                      <a16:colId xmlns:a16="http://schemas.microsoft.com/office/drawing/2014/main" val="2728811795"/>
                    </a:ext>
                  </a:extLst>
                </a:gridCol>
              </a:tblGrid>
              <a:tr h="370840">
                <a:tc>
                  <a:txBody>
                    <a:bodyPr/>
                    <a:lstStyle/>
                    <a:p>
                      <a:r>
                        <a:rPr lang="en-US" sz="1800" b="1" i="0" kern="1200" dirty="0">
                          <a:solidFill>
                            <a:schemeClr val="lt1"/>
                          </a:solidFill>
                          <a:effectLst/>
                          <a:latin typeface="+mn-lt"/>
                          <a:ea typeface="+mn-ea"/>
                          <a:cs typeface="+mn-cs"/>
                        </a:rPr>
                        <a:t>Geography</a:t>
                      </a:r>
                      <a:endParaRPr lang="en-US" dirty="0"/>
                    </a:p>
                  </a:txBody>
                  <a:tcPr/>
                </a:tc>
                <a:tc>
                  <a:txBody>
                    <a:bodyPr/>
                    <a:lstStyle/>
                    <a:p>
                      <a:r>
                        <a:rPr lang="en-US" dirty="0"/>
                        <a:t>Pair A</a:t>
                      </a:r>
                    </a:p>
                  </a:txBody>
                  <a:tcPr/>
                </a:tc>
                <a:tc>
                  <a:txBody>
                    <a:bodyPr/>
                    <a:lstStyle/>
                    <a:p>
                      <a:r>
                        <a:rPr lang="en-US" dirty="0"/>
                        <a:t>Pair B</a:t>
                      </a:r>
                    </a:p>
                  </a:txBody>
                  <a:tcPr/>
                </a:tc>
                <a:extLst>
                  <a:ext uri="{0D108BD9-81ED-4DB2-BD59-A6C34878D82A}">
                    <a16:rowId xmlns:a16="http://schemas.microsoft.com/office/drawing/2014/main" val="3019678599"/>
                  </a:ext>
                </a:extLst>
              </a:tr>
              <a:tr h="370840">
                <a:tc>
                  <a:txBody>
                    <a:bodyPr/>
                    <a:lstStyle/>
                    <a:p>
                      <a:pPr algn="l" fontAlgn="t"/>
                      <a:r>
                        <a:rPr lang="en-US">
                          <a:effectLst/>
                        </a:rPr>
                        <a:t>North America</a:t>
                      </a:r>
                    </a:p>
                  </a:txBody>
                  <a:tcPr/>
                </a:tc>
                <a:tc>
                  <a:txBody>
                    <a:bodyPr/>
                    <a:lstStyle/>
                    <a:p>
                      <a:pPr algn="l" fontAlgn="t"/>
                      <a:r>
                        <a:rPr lang="en-US">
                          <a:effectLst/>
                        </a:rPr>
                        <a:t>East US</a:t>
                      </a:r>
                    </a:p>
                  </a:txBody>
                  <a:tcPr/>
                </a:tc>
                <a:tc>
                  <a:txBody>
                    <a:bodyPr/>
                    <a:lstStyle/>
                    <a:p>
                      <a:pPr algn="l" fontAlgn="t"/>
                      <a:r>
                        <a:rPr lang="en-US">
                          <a:effectLst/>
                        </a:rPr>
                        <a:t>West US</a:t>
                      </a:r>
                    </a:p>
                  </a:txBody>
                  <a:tcPr/>
                </a:tc>
                <a:extLst>
                  <a:ext uri="{0D108BD9-81ED-4DB2-BD59-A6C34878D82A}">
                    <a16:rowId xmlns:a16="http://schemas.microsoft.com/office/drawing/2014/main" val="4130170458"/>
                  </a:ext>
                </a:extLst>
              </a:tr>
              <a:tr h="370840">
                <a:tc>
                  <a:txBody>
                    <a:bodyPr/>
                    <a:lstStyle/>
                    <a:p>
                      <a:pPr algn="l" fontAlgn="t"/>
                      <a:r>
                        <a:rPr lang="en-US">
                          <a:effectLst/>
                        </a:rPr>
                        <a:t>North America</a:t>
                      </a:r>
                    </a:p>
                  </a:txBody>
                  <a:tcPr/>
                </a:tc>
                <a:tc>
                  <a:txBody>
                    <a:bodyPr/>
                    <a:lstStyle/>
                    <a:p>
                      <a:pPr algn="l" fontAlgn="t"/>
                      <a:r>
                        <a:rPr lang="en-US">
                          <a:effectLst/>
                        </a:rPr>
                        <a:t>East US 2</a:t>
                      </a:r>
                    </a:p>
                  </a:txBody>
                  <a:tcPr/>
                </a:tc>
                <a:tc>
                  <a:txBody>
                    <a:bodyPr/>
                    <a:lstStyle/>
                    <a:p>
                      <a:pPr algn="l" fontAlgn="t"/>
                      <a:r>
                        <a:rPr lang="en-US">
                          <a:effectLst/>
                        </a:rPr>
                        <a:t>Central US</a:t>
                      </a:r>
                    </a:p>
                  </a:txBody>
                  <a:tcPr/>
                </a:tc>
                <a:extLst>
                  <a:ext uri="{0D108BD9-81ED-4DB2-BD59-A6C34878D82A}">
                    <a16:rowId xmlns:a16="http://schemas.microsoft.com/office/drawing/2014/main" val="1969064995"/>
                  </a:ext>
                </a:extLst>
              </a:tr>
              <a:tr h="370840">
                <a:tc>
                  <a:txBody>
                    <a:bodyPr/>
                    <a:lstStyle/>
                    <a:p>
                      <a:pPr algn="l" fontAlgn="t"/>
                      <a:r>
                        <a:rPr lang="en-US">
                          <a:effectLst/>
                        </a:rPr>
                        <a:t>North America</a:t>
                      </a:r>
                    </a:p>
                  </a:txBody>
                  <a:tcPr/>
                </a:tc>
                <a:tc>
                  <a:txBody>
                    <a:bodyPr/>
                    <a:lstStyle/>
                    <a:p>
                      <a:pPr algn="l" fontAlgn="t"/>
                      <a:r>
                        <a:rPr lang="en-US" dirty="0">
                          <a:effectLst/>
                        </a:rPr>
                        <a:t>North Central US</a:t>
                      </a:r>
                    </a:p>
                  </a:txBody>
                  <a:tcPr/>
                </a:tc>
                <a:tc>
                  <a:txBody>
                    <a:bodyPr/>
                    <a:lstStyle/>
                    <a:p>
                      <a:pPr algn="l" fontAlgn="t"/>
                      <a:r>
                        <a:rPr lang="en-US">
                          <a:effectLst/>
                        </a:rPr>
                        <a:t>South Central US</a:t>
                      </a:r>
                    </a:p>
                  </a:txBody>
                  <a:tcPr/>
                </a:tc>
                <a:extLst>
                  <a:ext uri="{0D108BD9-81ED-4DB2-BD59-A6C34878D82A}">
                    <a16:rowId xmlns:a16="http://schemas.microsoft.com/office/drawing/2014/main" val="3753090009"/>
                  </a:ext>
                </a:extLst>
              </a:tr>
              <a:tr h="370840">
                <a:tc>
                  <a:txBody>
                    <a:bodyPr/>
                    <a:lstStyle/>
                    <a:p>
                      <a:pPr algn="l" fontAlgn="t"/>
                      <a:r>
                        <a:rPr lang="en-US">
                          <a:effectLst/>
                        </a:rPr>
                        <a:t>North America</a:t>
                      </a:r>
                    </a:p>
                  </a:txBody>
                  <a:tcPr/>
                </a:tc>
                <a:tc>
                  <a:txBody>
                    <a:bodyPr/>
                    <a:lstStyle/>
                    <a:p>
                      <a:pPr algn="l" fontAlgn="t"/>
                      <a:r>
                        <a:rPr lang="en-US">
                          <a:effectLst/>
                        </a:rPr>
                        <a:t>West US 2</a:t>
                      </a:r>
                    </a:p>
                  </a:txBody>
                  <a:tcPr/>
                </a:tc>
                <a:tc>
                  <a:txBody>
                    <a:bodyPr/>
                    <a:lstStyle/>
                    <a:p>
                      <a:pPr algn="l" fontAlgn="t"/>
                      <a:r>
                        <a:rPr lang="en-US">
                          <a:effectLst/>
                        </a:rPr>
                        <a:t>West Central US</a:t>
                      </a:r>
                    </a:p>
                  </a:txBody>
                  <a:tcPr/>
                </a:tc>
                <a:extLst>
                  <a:ext uri="{0D108BD9-81ED-4DB2-BD59-A6C34878D82A}">
                    <a16:rowId xmlns:a16="http://schemas.microsoft.com/office/drawing/2014/main" val="102483314"/>
                  </a:ext>
                </a:extLst>
              </a:tr>
              <a:tr h="370840">
                <a:tc>
                  <a:txBody>
                    <a:bodyPr/>
                    <a:lstStyle/>
                    <a:p>
                      <a:pPr algn="l" fontAlgn="t"/>
                      <a:r>
                        <a:rPr lang="en-US" dirty="0">
                          <a:effectLst/>
                        </a:rPr>
                        <a:t>North America</a:t>
                      </a:r>
                    </a:p>
                  </a:txBody>
                  <a:tcPr/>
                </a:tc>
                <a:tc>
                  <a:txBody>
                    <a:bodyPr/>
                    <a:lstStyle/>
                    <a:p>
                      <a:pPr algn="l" fontAlgn="t"/>
                      <a:r>
                        <a:rPr lang="en-US">
                          <a:effectLst/>
                        </a:rPr>
                        <a:t>East US</a:t>
                      </a:r>
                    </a:p>
                  </a:txBody>
                  <a:tcPr/>
                </a:tc>
                <a:tc>
                  <a:txBody>
                    <a:bodyPr/>
                    <a:lstStyle/>
                    <a:p>
                      <a:pPr algn="l" fontAlgn="t"/>
                      <a:r>
                        <a:rPr lang="en-US" dirty="0">
                          <a:effectLst/>
                        </a:rPr>
                        <a:t>West US</a:t>
                      </a:r>
                    </a:p>
                  </a:txBody>
                  <a:tcPr/>
                </a:tc>
                <a:extLst>
                  <a:ext uri="{0D108BD9-81ED-4DB2-BD59-A6C34878D82A}">
                    <a16:rowId xmlns:a16="http://schemas.microsoft.com/office/drawing/2014/main" val="1218029548"/>
                  </a:ext>
                </a:extLst>
              </a:tr>
              <a:tr h="370840">
                <a:tc>
                  <a:txBody>
                    <a:bodyPr/>
                    <a:lstStyle/>
                    <a:p>
                      <a:pPr algn="l" fontAlgn="t"/>
                      <a:r>
                        <a:rPr lang="en-US">
                          <a:effectLst/>
                        </a:rPr>
                        <a:t>Europe</a:t>
                      </a:r>
                    </a:p>
                  </a:txBody>
                  <a:tcPr/>
                </a:tc>
                <a:tc>
                  <a:txBody>
                    <a:bodyPr/>
                    <a:lstStyle/>
                    <a:p>
                      <a:pPr algn="l" fontAlgn="t"/>
                      <a:r>
                        <a:rPr lang="en-US">
                          <a:effectLst/>
                        </a:rPr>
                        <a:t>North Europe (Ireland)</a:t>
                      </a:r>
                    </a:p>
                  </a:txBody>
                  <a:tcPr/>
                </a:tc>
                <a:tc>
                  <a:txBody>
                    <a:bodyPr/>
                    <a:lstStyle/>
                    <a:p>
                      <a:pPr algn="l" fontAlgn="t"/>
                      <a:r>
                        <a:rPr lang="en-US">
                          <a:effectLst/>
                        </a:rPr>
                        <a:t>West Europe (Netherlands)</a:t>
                      </a:r>
                    </a:p>
                  </a:txBody>
                  <a:tcPr/>
                </a:tc>
                <a:extLst>
                  <a:ext uri="{0D108BD9-81ED-4DB2-BD59-A6C34878D82A}">
                    <a16:rowId xmlns:a16="http://schemas.microsoft.com/office/drawing/2014/main" val="912845244"/>
                  </a:ext>
                </a:extLst>
              </a:tr>
              <a:tr h="370840">
                <a:tc>
                  <a:txBody>
                    <a:bodyPr/>
                    <a:lstStyle/>
                    <a:p>
                      <a:pPr algn="l" fontAlgn="t"/>
                      <a:r>
                        <a:rPr lang="en-US">
                          <a:effectLst/>
                        </a:rPr>
                        <a:t>France</a:t>
                      </a:r>
                    </a:p>
                  </a:txBody>
                  <a:tcPr/>
                </a:tc>
                <a:tc>
                  <a:txBody>
                    <a:bodyPr/>
                    <a:lstStyle/>
                    <a:p>
                      <a:pPr algn="l" fontAlgn="t"/>
                      <a:r>
                        <a:rPr lang="en-US" dirty="0">
                          <a:effectLst/>
                        </a:rPr>
                        <a:t>France Central</a:t>
                      </a:r>
                    </a:p>
                  </a:txBody>
                  <a:tcPr/>
                </a:tc>
                <a:tc>
                  <a:txBody>
                    <a:bodyPr/>
                    <a:lstStyle/>
                    <a:p>
                      <a:pPr algn="l" fontAlgn="t"/>
                      <a:r>
                        <a:rPr lang="en-US">
                          <a:effectLst/>
                        </a:rPr>
                        <a:t>France South</a:t>
                      </a:r>
                    </a:p>
                  </a:txBody>
                  <a:tcPr/>
                </a:tc>
                <a:extLst>
                  <a:ext uri="{0D108BD9-81ED-4DB2-BD59-A6C34878D82A}">
                    <a16:rowId xmlns:a16="http://schemas.microsoft.com/office/drawing/2014/main" val="3956118678"/>
                  </a:ext>
                </a:extLst>
              </a:tr>
              <a:tr h="370840">
                <a:tc>
                  <a:txBody>
                    <a:bodyPr/>
                    <a:lstStyle/>
                    <a:p>
                      <a:pPr algn="l" fontAlgn="t"/>
                      <a:r>
                        <a:rPr lang="en-US">
                          <a:effectLst/>
                        </a:rPr>
                        <a:t>Germany</a:t>
                      </a:r>
                    </a:p>
                  </a:txBody>
                  <a:tcPr/>
                </a:tc>
                <a:tc>
                  <a:txBody>
                    <a:bodyPr/>
                    <a:lstStyle/>
                    <a:p>
                      <a:pPr algn="l" fontAlgn="t"/>
                      <a:r>
                        <a:rPr lang="en-US">
                          <a:effectLst/>
                        </a:rPr>
                        <a:t>Germany Central</a:t>
                      </a:r>
                    </a:p>
                  </a:txBody>
                  <a:tcPr/>
                </a:tc>
                <a:tc>
                  <a:txBody>
                    <a:bodyPr/>
                    <a:lstStyle/>
                    <a:p>
                      <a:pPr algn="l" fontAlgn="t"/>
                      <a:r>
                        <a:rPr lang="en-US">
                          <a:effectLst/>
                        </a:rPr>
                        <a:t>Germany Northeast</a:t>
                      </a:r>
                    </a:p>
                  </a:txBody>
                  <a:tcPr/>
                </a:tc>
                <a:extLst>
                  <a:ext uri="{0D108BD9-81ED-4DB2-BD59-A6C34878D82A}">
                    <a16:rowId xmlns:a16="http://schemas.microsoft.com/office/drawing/2014/main" val="2441684722"/>
                  </a:ext>
                </a:extLst>
              </a:tr>
              <a:tr h="370840">
                <a:tc>
                  <a:txBody>
                    <a:bodyPr/>
                    <a:lstStyle/>
                    <a:p>
                      <a:pPr algn="l" fontAlgn="t"/>
                      <a:r>
                        <a:rPr lang="en-US" dirty="0">
                          <a:effectLst/>
                        </a:rPr>
                        <a:t>US Government</a:t>
                      </a:r>
                    </a:p>
                  </a:txBody>
                  <a:tcPr/>
                </a:tc>
                <a:tc>
                  <a:txBody>
                    <a:bodyPr/>
                    <a:lstStyle/>
                    <a:p>
                      <a:pPr algn="l" fontAlgn="t"/>
                      <a:r>
                        <a:rPr lang="en-US">
                          <a:effectLst/>
                        </a:rPr>
                        <a:t>US Gov Arizona</a:t>
                      </a:r>
                    </a:p>
                  </a:txBody>
                  <a:tcPr/>
                </a:tc>
                <a:tc>
                  <a:txBody>
                    <a:bodyPr/>
                    <a:lstStyle/>
                    <a:p>
                      <a:pPr algn="l" fontAlgn="t"/>
                      <a:r>
                        <a:rPr lang="en-US" dirty="0">
                          <a:effectLst/>
                        </a:rPr>
                        <a:t>US Gov Texas</a:t>
                      </a:r>
                    </a:p>
                  </a:txBody>
                  <a:tcPr/>
                </a:tc>
                <a:extLst>
                  <a:ext uri="{0D108BD9-81ED-4DB2-BD59-A6C34878D82A}">
                    <a16:rowId xmlns:a16="http://schemas.microsoft.com/office/drawing/2014/main" val="2641798970"/>
                  </a:ext>
                </a:extLst>
              </a:tr>
              <a:tr h="370840">
                <a:tc>
                  <a:txBody>
                    <a:bodyPr/>
                    <a:lstStyle/>
                    <a:p>
                      <a:pPr algn="l" fontAlgn="t"/>
                      <a:r>
                        <a:rPr lang="en-US">
                          <a:effectLst/>
                        </a:rPr>
                        <a:t>US Government</a:t>
                      </a:r>
                    </a:p>
                  </a:txBody>
                  <a:tcPr/>
                </a:tc>
                <a:tc>
                  <a:txBody>
                    <a:bodyPr/>
                    <a:lstStyle/>
                    <a:p>
                      <a:pPr algn="l" fontAlgn="t"/>
                      <a:r>
                        <a:rPr lang="en-US">
                          <a:effectLst/>
                        </a:rPr>
                        <a:t>US Gov Iowa</a:t>
                      </a:r>
                    </a:p>
                  </a:txBody>
                  <a:tcPr/>
                </a:tc>
                <a:tc>
                  <a:txBody>
                    <a:bodyPr/>
                    <a:lstStyle/>
                    <a:p>
                      <a:pPr algn="l" fontAlgn="t"/>
                      <a:r>
                        <a:rPr lang="en-US">
                          <a:effectLst/>
                        </a:rPr>
                        <a:t>US Gov Virginia</a:t>
                      </a:r>
                    </a:p>
                  </a:txBody>
                  <a:tcPr/>
                </a:tc>
                <a:extLst>
                  <a:ext uri="{0D108BD9-81ED-4DB2-BD59-A6C34878D82A}">
                    <a16:rowId xmlns:a16="http://schemas.microsoft.com/office/drawing/2014/main" val="225698479"/>
                  </a:ext>
                </a:extLst>
              </a:tr>
              <a:tr h="370840">
                <a:tc>
                  <a:txBody>
                    <a:bodyPr/>
                    <a:lstStyle/>
                    <a:p>
                      <a:pPr algn="l" fontAlgn="t"/>
                      <a:r>
                        <a:rPr lang="en-US">
                          <a:effectLst/>
                        </a:rPr>
                        <a:t>US Government</a:t>
                      </a:r>
                    </a:p>
                  </a:txBody>
                  <a:tcPr/>
                </a:tc>
                <a:tc>
                  <a:txBody>
                    <a:bodyPr/>
                    <a:lstStyle/>
                    <a:p>
                      <a:pPr algn="l" fontAlgn="t"/>
                      <a:r>
                        <a:rPr lang="en-US" dirty="0">
                          <a:effectLst/>
                        </a:rPr>
                        <a:t>US Gov Virginia</a:t>
                      </a:r>
                    </a:p>
                  </a:txBody>
                  <a:tcPr/>
                </a:tc>
                <a:tc>
                  <a:txBody>
                    <a:bodyPr/>
                    <a:lstStyle/>
                    <a:p>
                      <a:pPr algn="l" fontAlgn="t"/>
                      <a:r>
                        <a:rPr lang="en-US" dirty="0">
                          <a:effectLst/>
                        </a:rPr>
                        <a:t>US Gov Texas</a:t>
                      </a:r>
                    </a:p>
                  </a:txBody>
                  <a:tcPr/>
                </a:tc>
                <a:extLst>
                  <a:ext uri="{0D108BD9-81ED-4DB2-BD59-A6C34878D82A}">
                    <a16:rowId xmlns:a16="http://schemas.microsoft.com/office/drawing/2014/main" val="3801403896"/>
                  </a:ext>
                </a:extLst>
              </a:tr>
              <a:tr h="370840">
                <a:tc>
                  <a:txBody>
                    <a:bodyPr/>
                    <a:lstStyle/>
                    <a:p>
                      <a:pPr algn="l" fontAlgn="t"/>
                      <a:r>
                        <a:rPr lang="en-US" dirty="0">
                          <a:effectLst/>
                        </a:rPr>
                        <a:t>…</a:t>
                      </a:r>
                    </a:p>
                  </a:txBody>
                  <a:tcPr/>
                </a:tc>
                <a:tc>
                  <a:txBody>
                    <a:bodyPr/>
                    <a:lstStyle/>
                    <a:p>
                      <a:pPr algn="l" fontAlgn="t"/>
                      <a:r>
                        <a:rPr lang="en-US" dirty="0">
                          <a:effectLst/>
                        </a:rPr>
                        <a:t>…</a:t>
                      </a:r>
                    </a:p>
                  </a:txBody>
                  <a:tcPr/>
                </a:tc>
                <a:tc>
                  <a:txBody>
                    <a:bodyPr/>
                    <a:lstStyle/>
                    <a:p>
                      <a:pPr algn="l" fontAlgn="t"/>
                      <a:r>
                        <a:rPr lang="en-US" dirty="0">
                          <a:effectLst/>
                        </a:rPr>
                        <a:t>…</a:t>
                      </a:r>
                    </a:p>
                  </a:txBody>
                  <a:tcPr/>
                </a:tc>
                <a:extLst>
                  <a:ext uri="{0D108BD9-81ED-4DB2-BD59-A6C34878D82A}">
                    <a16:rowId xmlns:a16="http://schemas.microsoft.com/office/drawing/2014/main" val="3439658695"/>
                  </a:ext>
                </a:extLst>
              </a:tr>
            </a:tbl>
          </a:graphicData>
        </a:graphic>
      </p:graphicFrame>
    </p:spTree>
    <p:extLst>
      <p:ext uri="{BB962C8B-B14F-4D97-AF65-F5344CB8AC3E}">
        <p14:creationId xmlns:p14="http://schemas.microsoft.com/office/powerpoint/2010/main" val="37569492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0866-9702-684B-88EC-396F6C10DBC8}"/>
              </a:ext>
            </a:extLst>
          </p:cNvPr>
          <p:cNvSpPr>
            <a:spLocks noGrp="1"/>
          </p:cNvSpPr>
          <p:nvPr>
            <p:ph type="title"/>
          </p:nvPr>
        </p:nvSpPr>
        <p:spPr>
          <a:xfrm>
            <a:off x="584200" y="2025650"/>
            <a:ext cx="4161981" cy="1107996"/>
          </a:xfrm>
        </p:spPr>
        <p:txBody>
          <a:bodyPr wrap="square" anchor="b">
            <a:normAutofit/>
          </a:bodyPr>
          <a:lstStyle/>
          <a:p>
            <a:r>
              <a:rPr lang="en-US" dirty="0"/>
              <a:t>Availability Zones</a:t>
            </a:r>
          </a:p>
        </p:txBody>
      </p:sp>
      <p:pic>
        <p:nvPicPr>
          <p:cNvPr id="3" name="Picture 2">
            <a:extLst>
              <a:ext uri="{FF2B5EF4-FFF2-40B4-BE49-F238E27FC236}">
                <a16:creationId xmlns:a16="http://schemas.microsoft.com/office/drawing/2014/main" id="{546090AB-3DB8-B74A-A4FB-09CE5765D02A}"/>
              </a:ext>
            </a:extLst>
          </p:cNvPr>
          <p:cNvPicPr>
            <a:picLocks noChangeAspect="1"/>
          </p:cNvPicPr>
          <p:nvPr/>
        </p:nvPicPr>
        <p:blipFill>
          <a:blip r:embed="rId2"/>
          <a:stretch>
            <a:fillRect/>
          </a:stretch>
        </p:blipFill>
        <p:spPr>
          <a:xfrm>
            <a:off x="5008060" y="878058"/>
            <a:ext cx="5930016" cy="5101884"/>
          </a:xfrm>
          <a:prstGeom prst="rect">
            <a:avLst/>
          </a:prstGeom>
        </p:spPr>
      </p:pic>
    </p:spTree>
    <p:extLst>
      <p:ext uri="{BB962C8B-B14F-4D97-AF65-F5344CB8AC3E}">
        <p14:creationId xmlns:p14="http://schemas.microsoft.com/office/powerpoint/2010/main" val="1371123365"/>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1CE6C543EBCD499243FB111970874F" ma:contentTypeVersion="4" ma:contentTypeDescription="Create a new document." ma:contentTypeScope="" ma:versionID="85ba929622c8d1c8601cc5f1527c06c9">
  <xsd:schema xmlns:xsd="http://www.w3.org/2001/XMLSchema" xmlns:xs="http://www.w3.org/2001/XMLSchema" xmlns:p="http://schemas.microsoft.com/office/2006/metadata/properties" xmlns:ns2="e5a98135-c488-44fa-b219-6652557b2e60" xmlns:ns3="d6fd6514-4b2d-4d8c-a7db-ad354ef633b7" targetNamespace="http://schemas.microsoft.com/office/2006/metadata/properties" ma:root="true" ma:fieldsID="82fb88cf8ec9bf6d35e4df1caf1af66c" ns2:_="" ns3:_="">
    <xsd:import namespace="e5a98135-c488-44fa-b219-6652557b2e60"/>
    <xsd:import namespace="d6fd6514-4b2d-4d8c-a7db-ad354ef633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a98135-c488-44fa-b219-6652557b2e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6fd6514-4b2d-4d8c-a7db-ad354ef633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6fd6514-4b2d-4d8c-a7db-ad354ef633b7">
      <UserInfo>
        <DisplayName>Weberson Pontes</DisplayName>
        <AccountId>833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F3867B-93A8-4E43-9BEF-0BB5250D03BC}">
  <ds:schemaRefs>
    <ds:schemaRef ds:uri="d6fd6514-4b2d-4d8c-a7db-ad354ef633b7"/>
    <ds:schemaRef ds:uri="e5a98135-c488-44fa-b219-6652557b2e6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70A9FB-529E-490E-9BD2-FB0C8AC7F7E3}">
  <ds:schemaRefs>
    <ds:schemaRef ds:uri="http://schemas.microsoft.com/office/infopath/2007/PartnerControls"/>
    <ds:schemaRef ds:uri="http://purl.org/dc/elements/1.1/"/>
    <ds:schemaRef ds:uri="http://schemas.microsoft.com/office/2006/metadata/properties"/>
    <ds:schemaRef ds:uri="http://www.w3.org/XML/1998/namespace"/>
    <ds:schemaRef ds:uri="http://schemas.openxmlformats.org/package/2006/metadata/core-properties"/>
    <ds:schemaRef ds:uri="http://purl.org/dc/dcmitype/"/>
    <ds:schemaRef ds:uri="http://purl.org/dc/terms/"/>
    <ds:schemaRef ds:uri="http://schemas.microsoft.com/office/2006/documentManagement/types"/>
    <ds:schemaRef ds:uri="d6fd6514-4b2d-4d8c-a7db-ad354ef633b7"/>
    <ds:schemaRef ds:uri="e5a98135-c488-44fa-b219-6652557b2e60"/>
  </ds:schemaRefs>
</ds:datastoreItem>
</file>

<file path=customXml/itemProps3.xml><?xml version="1.0" encoding="utf-8"?>
<ds:datastoreItem xmlns:ds="http://schemas.openxmlformats.org/officeDocument/2006/customXml" ds:itemID="{6A274C96-AAAB-4A53-AE16-5A0AADBD1E5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1267</TotalTime>
  <Words>3483</Words>
  <Application>Microsoft Macintosh PowerPoint</Application>
  <PresentationFormat>Widescreen</PresentationFormat>
  <Paragraphs>642</Paragraphs>
  <Slides>51</Slides>
  <Notes>29</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Arial</vt:lpstr>
      <vt:lpstr>Calibri</vt:lpstr>
      <vt:lpstr>Consolas</vt:lpstr>
      <vt:lpstr>Segoe UI</vt:lpstr>
      <vt:lpstr>Segoe UI Light</vt:lpstr>
      <vt:lpstr>Segoe UI Semibold</vt:lpstr>
      <vt:lpstr>Segoe UI Semilight</vt:lpstr>
      <vt:lpstr>Times New Roman</vt:lpstr>
      <vt:lpstr>Wingdings</vt:lpstr>
      <vt:lpstr>Black Template</vt:lpstr>
      <vt:lpstr>Dynamics 365</vt:lpstr>
      <vt:lpstr>1_Dynamics 365</vt:lpstr>
      <vt:lpstr>Azure Multi-Region Architectures</vt:lpstr>
      <vt:lpstr>Overview</vt:lpstr>
      <vt:lpstr>Azure</vt:lpstr>
      <vt:lpstr>Microsoft global network</vt:lpstr>
      <vt:lpstr>Azure Region Map</vt:lpstr>
      <vt:lpstr>Choosing an Azure Region</vt:lpstr>
      <vt:lpstr>Region Pairs</vt:lpstr>
      <vt:lpstr>Region Pairs (partial)</vt:lpstr>
      <vt:lpstr>Availability Zones</vt:lpstr>
      <vt:lpstr>Multi-Region Architecture</vt:lpstr>
      <vt:lpstr>PowerPoint Presentation</vt:lpstr>
      <vt:lpstr>SLA</vt:lpstr>
      <vt:lpstr>Composite SLAs </vt:lpstr>
      <vt:lpstr>SLAs for multi-region deployments </vt:lpstr>
      <vt:lpstr>Architecture Approaches </vt:lpstr>
      <vt:lpstr>Virtual Machines </vt:lpstr>
      <vt:lpstr>Storage </vt:lpstr>
      <vt:lpstr>Networking </vt:lpstr>
      <vt:lpstr>PaaS </vt:lpstr>
      <vt:lpstr>Azure Data Products and Services</vt:lpstr>
      <vt:lpstr>Related Best Practices</vt:lpstr>
      <vt:lpstr>PowerPoint Presentation</vt:lpstr>
      <vt:lpstr>Virtual Network to Virtual Network (VNet Peering)</vt:lpstr>
      <vt:lpstr>Azure Virtual WAN </vt:lpstr>
      <vt:lpstr>What is Azure ExpressRoute?</vt:lpstr>
      <vt:lpstr>ExpressRoute</vt:lpstr>
      <vt:lpstr>ExpressRoute site vs Azure region</vt:lpstr>
      <vt:lpstr>ExpressRoute Sites</vt:lpstr>
      <vt:lpstr>Azure Load Balancers</vt:lpstr>
      <vt:lpstr>Azure Load Balancer Services</vt:lpstr>
      <vt:lpstr>Decision tree for load balancing in Azure </vt:lpstr>
      <vt:lpstr>Azure Traffic Manager</vt:lpstr>
      <vt:lpstr>Traffic Routing Methods</vt:lpstr>
      <vt:lpstr>Endpoints</vt:lpstr>
      <vt:lpstr>Traffic / User Info</vt:lpstr>
      <vt:lpstr>DR Operation</vt:lpstr>
      <vt:lpstr>Azure Front Door</vt:lpstr>
      <vt:lpstr>Routing</vt:lpstr>
      <vt:lpstr>Backends/Pools</vt:lpstr>
      <vt:lpstr>Health Probes</vt:lpstr>
      <vt:lpstr>Caching</vt:lpstr>
      <vt:lpstr>Web App Features</vt:lpstr>
      <vt:lpstr>Traffic Manager or Front Door?</vt:lpstr>
      <vt:lpstr>Cross-region load balancer </vt:lpstr>
      <vt:lpstr>Public Load Balancer</vt:lpstr>
      <vt:lpstr>Straightforward Configuration</vt:lpstr>
      <vt:lpstr>Cross-region load balancer </vt:lpstr>
      <vt:lpstr>Current Limitations</vt:lpstr>
      <vt:lpstr>Multi-region N-tier</vt:lpstr>
      <vt:lpstr>Multi-region web</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Baker</dc:creator>
  <cp:lastModifiedBy>Daniel Segan</cp:lastModifiedBy>
  <cp:revision>32</cp:revision>
  <dcterms:created xsi:type="dcterms:W3CDTF">2020-04-22T21:43:32Z</dcterms:created>
  <dcterms:modified xsi:type="dcterms:W3CDTF">2021-02-10T15:59:36Z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0x010100B41CE6C543EBCD499243FB111970874F</vt:lpwstr>
  </property>
  <property fmtid="{D5CDD505-2E9C-101B-9397-08002B2CF9AE}" pid="3" name="MSIP_Label_f42aa342-8706-4288-bd11-ebb85995028c_Enabled">
    <vt:lpwstr>true</vt:lpwstr>
  </property>
  <property fmtid="{D5CDD505-2E9C-101B-9397-08002B2CF9AE}" pid="4" name="MSIP_Label_f42aa342-8706-4288-bd11-ebb85995028c_SetDate">
    <vt:lpwstr>2020-05-22T17:16:59Z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b762a98f-3aaa-4999-bec5-7bb099360ff3</vt:lpwstr>
  </property>
  <property fmtid="{D5CDD505-2E9C-101B-9397-08002B2CF9AE}" pid="9" name="MSIP_Label_f42aa342-8706-4288-bd11-ebb85995028c_ContentBits">
    <vt:lpwstr>0</vt:lpwstr>
  </property>
</Properties>
</file>